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3"/>
  </p:notesMasterIdLst>
  <p:handoutMasterIdLst>
    <p:handoutMasterId r:id="rId54"/>
  </p:handoutMasterIdLst>
  <p:sldIdLst>
    <p:sldId id="345" r:id="rId2"/>
    <p:sldId id="484" r:id="rId3"/>
    <p:sldId id="486" r:id="rId4"/>
    <p:sldId id="302" r:id="rId5"/>
    <p:sldId id="357" r:id="rId6"/>
    <p:sldId id="413" r:id="rId7"/>
    <p:sldId id="491" r:id="rId8"/>
    <p:sldId id="343" r:id="rId9"/>
    <p:sldId id="438" r:id="rId10"/>
    <p:sldId id="425" r:id="rId11"/>
    <p:sldId id="346" r:id="rId12"/>
    <p:sldId id="347" r:id="rId13"/>
    <p:sldId id="358" r:id="rId14"/>
    <p:sldId id="405" r:id="rId15"/>
    <p:sldId id="432" r:id="rId16"/>
    <p:sldId id="487" r:id="rId17"/>
    <p:sldId id="489" r:id="rId18"/>
    <p:sldId id="404" r:id="rId19"/>
    <p:sldId id="412" r:id="rId20"/>
    <p:sldId id="433" r:id="rId21"/>
    <p:sldId id="435" r:id="rId22"/>
    <p:sldId id="434" r:id="rId23"/>
    <p:sldId id="436" r:id="rId24"/>
    <p:sldId id="321" r:id="rId25"/>
    <p:sldId id="421" r:id="rId26"/>
    <p:sldId id="400" r:id="rId27"/>
    <p:sldId id="415" r:id="rId28"/>
    <p:sldId id="437" r:id="rId29"/>
    <p:sldId id="416" r:id="rId30"/>
    <p:sldId id="373" r:id="rId31"/>
    <p:sldId id="393" r:id="rId32"/>
    <p:sldId id="385" r:id="rId33"/>
    <p:sldId id="403" r:id="rId34"/>
    <p:sldId id="376" r:id="rId35"/>
    <p:sldId id="490" r:id="rId36"/>
    <p:sldId id="420" r:id="rId37"/>
    <p:sldId id="419" r:id="rId38"/>
    <p:sldId id="443" r:id="rId39"/>
    <p:sldId id="448" r:id="rId40"/>
    <p:sldId id="449" r:id="rId41"/>
    <p:sldId id="409" r:id="rId42"/>
    <p:sldId id="454" r:id="rId43"/>
    <p:sldId id="455" r:id="rId44"/>
    <p:sldId id="457" r:id="rId45"/>
    <p:sldId id="458" r:id="rId46"/>
    <p:sldId id="459" r:id="rId47"/>
    <p:sldId id="460" r:id="rId48"/>
    <p:sldId id="467" r:id="rId49"/>
    <p:sldId id="471" r:id="rId50"/>
    <p:sldId id="472" r:id="rId51"/>
    <p:sldId id="476" r:id="rId52"/>
  </p:sldIdLst>
  <p:sldSz cx="12192000" cy="6858000"/>
  <p:notesSz cx="6811963"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1"/>
    <a:srgbClr val="E6AC00"/>
    <a:srgbClr val="83C000"/>
    <a:srgbClr val="FFDC00"/>
    <a:srgbClr val="A05C0E"/>
    <a:srgbClr val="D4A101"/>
    <a:srgbClr val="DB7F13"/>
    <a:srgbClr val="C16F11"/>
    <a:srgbClr val="949164"/>
    <a:srgbClr val="B5B1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202B0CA-FC54-4496-8BCA-5EF66A818D29}" styleName="Stile 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Stile scuro 2 - Colore 1/Color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32"/>
    <p:restoredTop sz="94737"/>
  </p:normalViewPr>
  <p:slideViewPr>
    <p:cSldViewPr snapToGrid="0" snapToObjects="1">
      <p:cViewPr>
        <p:scale>
          <a:sx n="72" d="100"/>
          <a:sy n="72" d="100"/>
        </p:scale>
        <p:origin x="-702" y="4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72" d="100"/>
        <a:sy n="172" d="100"/>
      </p:scale>
      <p:origin x="0" y="-6216"/>
    </p:cViewPr>
  </p:sorterViewPr>
  <p:notesViewPr>
    <p:cSldViewPr snapToGrid="0" snapToObjects="1">
      <p:cViewPr varScale="1">
        <p:scale>
          <a:sx n="78" d="100"/>
          <a:sy n="78" d="100"/>
        </p:scale>
        <p:origin x="397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xmlns="" id="{E2BF0FB7-AAE6-4897-9263-025AA0F299A3}"/>
              </a:ext>
            </a:extLst>
          </p:cNvPr>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xmlns="" id="{8747D5C6-3F14-41D4-9206-8C0A21DE8EF6}"/>
              </a:ext>
            </a:extLst>
          </p:cNvPr>
          <p:cNvSpPr>
            <a:spLocks noGrp="1"/>
          </p:cNvSpPr>
          <p:nvPr>
            <p:ph type="dt" sz="quarter" idx="1"/>
          </p:nvPr>
        </p:nvSpPr>
        <p:spPr>
          <a:xfrm>
            <a:off x="3859213" y="0"/>
            <a:ext cx="2951162" cy="498475"/>
          </a:xfrm>
          <a:prstGeom prst="rect">
            <a:avLst/>
          </a:prstGeom>
        </p:spPr>
        <p:txBody>
          <a:bodyPr vert="horz" lIns="91440" tIns="45720" rIns="91440" bIns="45720" rtlCol="0"/>
          <a:lstStyle>
            <a:lvl1pPr algn="r">
              <a:defRPr sz="1200"/>
            </a:lvl1pPr>
          </a:lstStyle>
          <a:p>
            <a:fld id="{B6E3E87A-8587-4A99-A95C-0C691184A85E}" type="datetimeFigureOut">
              <a:rPr lang="it-IT" smtClean="0"/>
              <a:t>03/08/2018</a:t>
            </a:fld>
            <a:endParaRPr lang="it-IT"/>
          </a:p>
        </p:txBody>
      </p:sp>
      <p:sp>
        <p:nvSpPr>
          <p:cNvPr id="4" name="Segnaposto piè di pagina 3">
            <a:extLst>
              <a:ext uri="{FF2B5EF4-FFF2-40B4-BE49-F238E27FC236}">
                <a16:creationId xmlns:a16="http://schemas.microsoft.com/office/drawing/2014/main" xmlns="" id="{BAFDBEB2-487E-49CE-BC92-CDA1C7F04E53}"/>
              </a:ext>
            </a:extLst>
          </p:cNvPr>
          <p:cNvSpPr>
            <a:spLocks noGrp="1"/>
          </p:cNvSpPr>
          <p:nvPr>
            <p:ph type="ftr" sz="quarter" idx="2"/>
          </p:nvPr>
        </p:nvSpPr>
        <p:spPr>
          <a:xfrm>
            <a:off x="0" y="9447213"/>
            <a:ext cx="2951163" cy="498475"/>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xmlns="" id="{2DF4F491-68FC-4700-8307-C2727ECE5294}"/>
              </a:ext>
            </a:extLst>
          </p:cNvPr>
          <p:cNvSpPr>
            <a:spLocks noGrp="1"/>
          </p:cNvSpPr>
          <p:nvPr>
            <p:ph type="sldNum" sz="quarter" idx="3"/>
          </p:nvPr>
        </p:nvSpPr>
        <p:spPr>
          <a:xfrm>
            <a:off x="3859213" y="9447213"/>
            <a:ext cx="2951162" cy="498475"/>
          </a:xfrm>
          <a:prstGeom prst="rect">
            <a:avLst/>
          </a:prstGeom>
        </p:spPr>
        <p:txBody>
          <a:bodyPr vert="horz" lIns="91440" tIns="45720" rIns="91440" bIns="45720" rtlCol="0" anchor="b"/>
          <a:lstStyle>
            <a:lvl1pPr algn="r">
              <a:defRPr sz="1200"/>
            </a:lvl1pPr>
          </a:lstStyle>
          <a:p>
            <a:fld id="{0F551EF1-1161-48B9-A556-2141B712EEEC}" type="slidenum">
              <a:rPr lang="it-IT" smtClean="0"/>
              <a:t>‹N›</a:t>
            </a:fld>
            <a:endParaRPr lang="it-IT"/>
          </a:p>
        </p:txBody>
      </p:sp>
    </p:spTree>
    <p:extLst>
      <p:ext uri="{BB962C8B-B14F-4D97-AF65-F5344CB8AC3E}">
        <p14:creationId xmlns:p14="http://schemas.microsoft.com/office/powerpoint/2010/main" val="868466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51851" cy="49901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8536" y="0"/>
            <a:ext cx="2951851" cy="499012"/>
          </a:xfrm>
          <a:prstGeom prst="rect">
            <a:avLst/>
          </a:prstGeom>
        </p:spPr>
        <p:txBody>
          <a:bodyPr vert="horz" lIns="91440" tIns="45720" rIns="91440" bIns="45720" rtlCol="0"/>
          <a:lstStyle>
            <a:lvl1pPr algn="r">
              <a:defRPr sz="1200"/>
            </a:lvl1pPr>
          </a:lstStyle>
          <a:p>
            <a:fld id="{5429BA94-160A-9549-A239-7297535C8B34}" type="datetimeFigureOut">
              <a:rPr lang="it-IT" smtClean="0"/>
              <a:pPr/>
              <a:t>03/08/2018</a:t>
            </a:fld>
            <a:endParaRPr lang="it-IT"/>
          </a:p>
        </p:txBody>
      </p:sp>
      <p:sp>
        <p:nvSpPr>
          <p:cNvPr id="4" name="Segnaposto immagine diapositiva 3"/>
          <p:cNvSpPr>
            <a:spLocks noGrp="1" noRot="1" noChangeAspect="1"/>
          </p:cNvSpPr>
          <p:nvPr>
            <p:ph type="sldImg" idx="2"/>
          </p:nvPr>
        </p:nvSpPr>
        <p:spPr>
          <a:xfrm>
            <a:off x="422275" y="1243013"/>
            <a:ext cx="5967413" cy="3357562"/>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1197" y="4786362"/>
            <a:ext cx="5449570" cy="3916115"/>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46678"/>
            <a:ext cx="2951851" cy="499011"/>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8536" y="9446678"/>
            <a:ext cx="2951851" cy="499011"/>
          </a:xfrm>
          <a:prstGeom prst="rect">
            <a:avLst/>
          </a:prstGeom>
        </p:spPr>
        <p:txBody>
          <a:bodyPr vert="horz" lIns="91440" tIns="45720" rIns="91440" bIns="45720" rtlCol="0" anchor="b"/>
          <a:lstStyle>
            <a:lvl1pPr algn="r">
              <a:defRPr sz="1200"/>
            </a:lvl1pPr>
          </a:lstStyle>
          <a:p>
            <a:fld id="{0FA738ED-125B-534D-8063-CBCA92A179B8}" type="slidenum">
              <a:rPr lang="it-IT" smtClean="0"/>
              <a:pPr/>
              <a:t>‹N›</a:t>
            </a:fld>
            <a:endParaRPr lang="it-IT"/>
          </a:p>
        </p:txBody>
      </p:sp>
    </p:spTree>
    <p:extLst>
      <p:ext uri="{BB962C8B-B14F-4D97-AF65-F5344CB8AC3E}">
        <p14:creationId xmlns:p14="http://schemas.microsoft.com/office/powerpoint/2010/main" val="264775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FA738ED-125B-534D-8063-CBCA92A179B8}" type="slidenum">
              <a:rPr lang="it-IT" smtClean="0"/>
              <a:pPr/>
              <a:t>5</a:t>
            </a:fld>
            <a:endParaRPr lang="it-IT"/>
          </a:p>
        </p:txBody>
      </p:sp>
    </p:spTree>
    <p:extLst>
      <p:ext uri="{BB962C8B-B14F-4D97-AF65-F5344CB8AC3E}">
        <p14:creationId xmlns:p14="http://schemas.microsoft.com/office/powerpoint/2010/main" val="1964849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FA738ED-125B-534D-8063-CBCA92A179B8}" type="slidenum">
              <a:rPr lang="it-IT" smtClean="0"/>
              <a:pPr/>
              <a:t>25</a:t>
            </a:fld>
            <a:endParaRPr lang="it-IT"/>
          </a:p>
        </p:txBody>
      </p:sp>
    </p:spTree>
    <p:extLst>
      <p:ext uri="{BB962C8B-B14F-4D97-AF65-F5344CB8AC3E}">
        <p14:creationId xmlns:p14="http://schemas.microsoft.com/office/powerpoint/2010/main" val="1092004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stile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03E256F-31EE-D84E-80A5-D3F3FBA3ADA4}" type="datetime1">
              <a:rPr lang="it-IT" smtClean="0"/>
              <a:pPr/>
              <a:t>03/08/2018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1C45553-3B58-014A-A1DA-2CC5874B0E79}" type="datetime1">
              <a:rPr lang="it-IT" smtClean="0"/>
              <a:pPr/>
              <a:t>03/08/2018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i">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it-IT"/>
              <a:t>Fare clic per modificare stile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97EF9E0-4CC4-CE46-9CD3-556B8C0223A4}" type="datetime1">
              <a:rPr lang="it-IT" smtClean="0"/>
              <a:pPr/>
              <a:t>03/08/2018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it-IT"/>
              <a:t>Fare clic per modificare stile</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DA41CE6-4BE9-994A-B5F7-A224BD8588F5}" type="datetime1">
              <a:rPr lang="it-IT" smtClean="0"/>
              <a:pPr/>
              <a:t>03/08/2018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stile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3F9FA19-6751-0F4B-8DFB-717244F3DDF2}" type="datetime1">
              <a:rPr lang="it-IT" smtClean="0"/>
              <a:pPr/>
              <a:t>03/08/2018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it-IT"/>
              <a:t>Fare clic per modificare stile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EB4802F0-AF77-614F-81AE-F7082D7EB4CB}" type="datetime1">
              <a:rPr lang="it-IT" smtClean="0"/>
              <a:pPr/>
              <a:t>03/08/2018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it-IT"/>
              <a:t>Fare clic per modificare stile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97280" y="2582334"/>
            <a:ext cx="4937760" cy="3378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17920" y="2582334"/>
            <a:ext cx="4937760" cy="3378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427CC0B-1075-9F4F-8893-F410C83F6FBA}" type="datetime1">
              <a:rPr lang="it-IT" smtClean="0"/>
              <a:pPr/>
              <a:t>03/08/2018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Date Placeholder 2"/>
          <p:cNvSpPr>
            <a:spLocks noGrp="1"/>
          </p:cNvSpPr>
          <p:nvPr>
            <p:ph type="dt" sz="half" idx="10"/>
          </p:nvPr>
        </p:nvSpPr>
        <p:spPr/>
        <p:txBody>
          <a:bodyPr/>
          <a:lstStyle/>
          <a:p>
            <a:fld id="{E652A71F-5003-C34C-A357-BF0E39356402}" type="datetime1">
              <a:rPr lang="it-IT" smtClean="0"/>
              <a:pPr/>
              <a:t>03/08/2018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07E6E58-F1E5-1F43-B21C-9B2ACF491676}" type="datetime1">
              <a:rPr lang="it-IT" smtClean="0"/>
              <a:pPr/>
              <a:t>03/08/2018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it-IT"/>
              <a:t>Fare clic per modificare stile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8DD6AD0-29E7-D84E-BD6E-63C11F97E33E}" type="datetime1">
              <a:rPr lang="it-IT" smtClean="0"/>
              <a:pPr/>
              <a:t>03/08/2018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it-IT"/>
              <a:t>Fare clic per modificare stile</a:t>
            </a:r>
            <a:endParaRPr lang="en-US" dirty="0"/>
          </a:p>
        </p:txBody>
      </p:sp>
      <p:sp>
        <p:nvSpPr>
          <p:cNvPr id="3" name="Picture Placeholder 2"/>
          <p:cNvSpPr>
            <a:spLocks noGrp="1" noChangeAspect="1"/>
          </p:cNvSpPr>
          <p:nvPr>
            <p:ph type="pic" idx="1"/>
          </p:nvPr>
        </p:nvSpPr>
        <p:spPr>
          <a:xfrm>
            <a:off x="15" y="0"/>
            <a:ext cx="12191985" cy="4915076"/>
          </a:xfrm>
          <a:solidFill>
            <a:schemeClr val="accent3"/>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500731E-0DC5-8C41-AF56-CF9C1803738C}" type="datetime1">
              <a:rPr lang="it-IT" smtClean="0"/>
              <a:pPr/>
              <a:t>03/08/2018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it-IT"/>
              <a:t>Fare clic per modificare stile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707F9B6-75FB-1042-901C-FBAD6E596804}" type="datetime1">
              <a:rPr lang="it-IT" smtClean="0"/>
              <a:pPr/>
              <a:t>03/08/2018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‹N›</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tiff"/><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jp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tiff"/><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tiff"/><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tiff"/><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emf"/><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emf"/><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emf"/><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emf"/><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emf"/><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emf"/><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emf"/><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eg"/><Relationship Id="rId7"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asellaDiTesto 5"/>
          <p:cNvSpPr txBox="1"/>
          <p:nvPr/>
        </p:nvSpPr>
        <p:spPr>
          <a:xfrm>
            <a:off x="4276548" y="2419499"/>
            <a:ext cx="6913980" cy="2185214"/>
          </a:xfrm>
          <a:prstGeom prst="rect">
            <a:avLst/>
          </a:prstGeom>
          <a:noFill/>
        </p:spPr>
        <p:txBody>
          <a:bodyPr wrap="square" rtlCol="0">
            <a:spAutoFit/>
          </a:bodyPr>
          <a:lstStyle/>
          <a:p>
            <a:pPr algn="r"/>
            <a:r>
              <a:rPr lang="it-IT" sz="4000" b="1" dirty="0">
                <a:solidFill>
                  <a:schemeClr val="tx1">
                    <a:lumMod val="65000"/>
                    <a:lumOff val="35000"/>
                  </a:schemeClr>
                </a:solidFill>
                <a:latin typeface="Calibri Light" charset="0"/>
                <a:ea typeface="Calibri Light" charset="0"/>
                <a:cs typeface="Calibri Light" charset="0"/>
              </a:rPr>
              <a:t>1 </a:t>
            </a:r>
            <a:r>
              <a:rPr lang="it-IT" sz="4100" b="1" dirty="0">
                <a:solidFill>
                  <a:schemeClr val="tx1">
                    <a:lumMod val="65000"/>
                    <a:lumOff val="35000"/>
                  </a:schemeClr>
                </a:solidFill>
                <a:latin typeface="Calibri Light" charset="0"/>
                <a:ea typeface="Calibri Light" charset="0"/>
                <a:cs typeface="Calibri Light" charset="0"/>
              </a:rPr>
              <a:t>Giornata nazionale </a:t>
            </a:r>
          </a:p>
          <a:p>
            <a:pPr algn="r"/>
            <a:r>
              <a:rPr lang="it-IT" sz="4100" b="1" dirty="0">
                <a:solidFill>
                  <a:schemeClr val="tx1">
                    <a:lumMod val="65000"/>
                    <a:lumOff val="35000"/>
                  </a:schemeClr>
                </a:solidFill>
                <a:latin typeface="Calibri Light" charset="0"/>
                <a:ea typeface="Calibri Light" charset="0"/>
                <a:cs typeface="Calibri Light" charset="0"/>
              </a:rPr>
              <a:t>della </a:t>
            </a:r>
            <a:r>
              <a:rPr lang="it-IT" sz="4100" b="1" dirty="0">
                <a:solidFill>
                  <a:srgbClr val="C00000"/>
                </a:solidFill>
                <a:latin typeface="Calibri Light" charset="0"/>
                <a:ea typeface="Calibri Light" charset="0"/>
                <a:cs typeface="Calibri Light" charset="0"/>
              </a:rPr>
              <a:t>Prevenzione Sismica</a:t>
            </a:r>
          </a:p>
          <a:p>
            <a:pPr algn="r"/>
            <a:r>
              <a:rPr lang="it-IT" b="1" dirty="0">
                <a:solidFill>
                  <a:schemeClr val="tx1">
                    <a:lumMod val="65000"/>
                    <a:lumOff val="35000"/>
                  </a:schemeClr>
                </a:solidFill>
                <a:latin typeface="Calibri Light" charset="0"/>
                <a:ea typeface="Calibri Light" charset="0"/>
                <a:cs typeface="Calibri Light" charset="0"/>
              </a:rPr>
              <a:t>La </a:t>
            </a:r>
            <a:r>
              <a:rPr lang="it-IT" b="1" dirty="0">
                <a:solidFill>
                  <a:srgbClr val="C00000"/>
                </a:solidFill>
                <a:latin typeface="Calibri Light" charset="0"/>
                <a:ea typeface="Calibri Light" charset="0"/>
                <a:cs typeface="Calibri Light" charset="0"/>
              </a:rPr>
              <a:t>Sicurezza </a:t>
            </a:r>
            <a:r>
              <a:rPr lang="it-IT" b="1" dirty="0">
                <a:solidFill>
                  <a:schemeClr val="tx1">
                    <a:lumMod val="65000"/>
                    <a:lumOff val="35000"/>
                  </a:schemeClr>
                </a:solidFill>
                <a:latin typeface="Calibri Light" charset="0"/>
                <a:ea typeface="Calibri Light" charset="0"/>
                <a:cs typeface="Calibri Light" charset="0"/>
              </a:rPr>
              <a:t>inizia dalla Conoscenza.</a:t>
            </a:r>
          </a:p>
          <a:p>
            <a:pPr algn="r"/>
            <a:r>
              <a:rPr lang="it-IT" b="1" dirty="0">
                <a:solidFill>
                  <a:srgbClr val="C00000"/>
                </a:solidFill>
                <a:latin typeface="Calibri Light" charset="0"/>
                <a:ea typeface="Calibri Light" charset="0"/>
                <a:cs typeface="Calibri Light" charset="0"/>
              </a:rPr>
              <a:t>La Tua</a:t>
            </a:r>
            <a:endParaRPr lang="it-IT" sz="3200" b="1" dirty="0">
              <a:solidFill>
                <a:srgbClr val="C00000"/>
              </a:solidFill>
              <a:latin typeface="Calibri Light" charset="0"/>
              <a:ea typeface="Calibri Light" charset="0"/>
              <a:cs typeface="Calibri Light" charset="0"/>
            </a:endParaRPr>
          </a:p>
          <a:p>
            <a:endParaRPr lang="it-IT" dirty="0"/>
          </a:p>
        </p:txBody>
      </p:sp>
      <p:sp>
        <p:nvSpPr>
          <p:cNvPr id="8" name="Segnaposto numero diapositiva 7"/>
          <p:cNvSpPr>
            <a:spLocks noGrp="1"/>
          </p:cNvSpPr>
          <p:nvPr>
            <p:ph type="sldNum" sz="quarter" idx="12"/>
          </p:nvPr>
        </p:nvSpPr>
        <p:spPr/>
        <p:txBody>
          <a:bodyPr/>
          <a:lstStyle/>
          <a:p>
            <a:fld id="{ABB6D1CB-EC43-444D-810E-6B811CF274AA}" type="slidenum">
              <a:rPr lang="it-IT" smtClean="0"/>
              <a:t>1</a:t>
            </a:fld>
            <a:endParaRPr lang="it-IT"/>
          </a:p>
        </p:txBody>
      </p:sp>
      <p:pic>
        <p:nvPicPr>
          <p:cNvPr id="10" name="Immagine 9"/>
          <p:cNvPicPr>
            <a:picLocks noChangeAspect="1"/>
          </p:cNvPicPr>
          <p:nvPr/>
        </p:nvPicPr>
        <p:blipFill>
          <a:blip r:embed="rId2"/>
          <a:stretch>
            <a:fillRect/>
          </a:stretch>
        </p:blipFill>
        <p:spPr>
          <a:xfrm>
            <a:off x="9443653" y="730053"/>
            <a:ext cx="1609136" cy="1609136"/>
          </a:xfrm>
          <a:prstGeom prst="rect">
            <a:avLst/>
          </a:prstGeom>
        </p:spPr>
      </p:pic>
      <p:sp>
        <p:nvSpPr>
          <p:cNvPr id="7" name="CasellaDiTesto 6"/>
          <p:cNvSpPr txBox="1"/>
          <p:nvPr/>
        </p:nvSpPr>
        <p:spPr>
          <a:xfrm>
            <a:off x="6916737" y="2507183"/>
            <a:ext cx="235527" cy="338554"/>
          </a:xfrm>
          <a:prstGeom prst="rect">
            <a:avLst/>
          </a:prstGeom>
          <a:noFill/>
        </p:spPr>
        <p:txBody>
          <a:bodyPr wrap="square" rtlCol="0">
            <a:spAutoFit/>
          </a:bodyPr>
          <a:lstStyle/>
          <a:p>
            <a:r>
              <a:rPr lang="it-IT" sz="1600" b="1" dirty="0">
                <a:solidFill>
                  <a:schemeClr val="tx1">
                    <a:lumMod val="65000"/>
                    <a:lumOff val="35000"/>
                  </a:schemeClr>
                </a:solidFill>
              </a:rPr>
              <a:t>a</a:t>
            </a:r>
          </a:p>
        </p:txBody>
      </p:sp>
      <p:pic>
        <p:nvPicPr>
          <p:cNvPr id="3" name="Immagine 2"/>
          <p:cNvPicPr>
            <a:picLocks noChangeAspect="1"/>
          </p:cNvPicPr>
          <p:nvPr/>
        </p:nvPicPr>
        <p:blipFill>
          <a:blip r:embed="rId3"/>
          <a:stretch>
            <a:fillRect/>
          </a:stretch>
        </p:blipFill>
        <p:spPr>
          <a:xfrm rot="16200000">
            <a:off x="-2853532" y="2853531"/>
            <a:ext cx="6329363" cy="622300"/>
          </a:xfrm>
          <a:prstGeom prst="rect">
            <a:avLst/>
          </a:prstGeom>
        </p:spPr>
      </p:pic>
      <p:sp>
        <p:nvSpPr>
          <p:cNvPr id="11" name="Segnaposto piè di pagina 8"/>
          <p:cNvSpPr>
            <a:spLocks noGrp="1"/>
          </p:cNvSpPr>
          <p:nvPr>
            <p:ph type="ftr" sz="quarter" idx="11"/>
          </p:nvPr>
        </p:nvSpPr>
        <p:spPr>
          <a:xfrm>
            <a:off x="311149" y="6436950"/>
            <a:ext cx="4822804" cy="365125"/>
          </a:xfrm>
        </p:spPr>
        <p:txBody>
          <a:bodyPr/>
          <a:lstStyle/>
          <a:p>
            <a:pPr algn="l"/>
            <a:r>
              <a:rPr lang="it-IT" sz="1200" dirty="0"/>
              <a:t>GIORNATA NAZIONALE DELLA PREVENZIONE SISMICA</a:t>
            </a:r>
          </a:p>
        </p:txBody>
      </p:sp>
      <p:sp>
        <p:nvSpPr>
          <p:cNvPr id="5" name="Rettangolo 4"/>
          <p:cNvSpPr/>
          <p:nvPr/>
        </p:nvSpPr>
        <p:spPr>
          <a:xfrm>
            <a:off x="4513006" y="4604713"/>
            <a:ext cx="6699477" cy="954107"/>
          </a:xfrm>
          <a:prstGeom prst="rect">
            <a:avLst/>
          </a:prstGeom>
        </p:spPr>
        <p:txBody>
          <a:bodyPr wrap="square">
            <a:spAutoFit/>
          </a:bodyPr>
          <a:lstStyle/>
          <a:p>
            <a:pPr algn="r"/>
            <a:r>
              <a:rPr lang="it-IT" sz="2800" b="1" dirty="0">
                <a:solidFill>
                  <a:schemeClr val="tx1">
                    <a:lumMod val="65000"/>
                    <a:lumOff val="35000"/>
                  </a:schemeClr>
                </a:solidFill>
              </a:rPr>
              <a:t>Essere protagonisti di una </a:t>
            </a:r>
          </a:p>
          <a:p>
            <a:pPr algn="r"/>
            <a:r>
              <a:rPr lang="it-IT" sz="2800" b="1" dirty="0">
                <a:solidFill>
                  <a:schemeClr val="tx1">
                    <a:lumMod val="65000"/>
                    <a:lumOff val="35000"/>
                  </a:schemeClr>
                </a:solidFill>
              </a:rPr>
              <a:t>nuova </a:t>
            </a:r>
            <a:r>
              <a:rPr lang="it-IT" sz="2800" b="1" dirty="0">
                <a:solidFill>
                  <a:srgbClr val="C00000"/>
                </a:solidFill>
              </a:rPr>
              <a:t>cultura </a:t>
            </a:r>
            <a:r>
              <a:rPr lang="it-IT" sz="2800" b="1" dirty="0">
                <a:solidFill>
                  <a:schemeClr val="tx1">
                    <a:lumMod val="65000"/>
                    <a:lumOff val="35000"/>
                  </a:schemeClr>
                </a:solidFill>
              </a:rPr>
              <a:t>della</a:t>
            </a:r>
            <a:r>
              <a:rPr lang="it-IT" sz="2800" b="1" dirty="0">
                <a:solidFill>
                  <a:srgbClr val="C00000"/>
                </a:solidFill>
              </a:rPr>
              <a:t> Prevenzione sismica</a:t>
            </a:r>
            <a:endParaRPr lang="it-IT" sz="2800" dirty="0">
              <a:solidFill>
                <a:srgbClr val="C00000"/>
              </a:solidFill>
            </a:endParaRPr>
          </a:p>
        </p:txBody>
      </p:sp>
      <p:pic>
        <p:nvPicPr>
          <p:cNvPr id="9" name="Immagine 8">
            <a:extLst>
              <a:ext uri="{FF2B5EF4-FFF2-40B4-BE49-F238E27FC236}">
                <a16:creationId xmlns:a16="http://schemas.microsoft.com/office/drawing/2014/main" xmlns="" id="{E685BA3D-04A0-46BC-A3E8-4A8ACF657C79}"/>
              </a:ext>
            </a:extLst>
          </p:cNvPr>
          <p:cNvPicPr>
            <a:picLocks noChangeAspect="1"/>
          </p:cNvPicPr>
          <p:nvPr/>
        </p:nvPicPr>
        <p:blipFill>
          <a:blip r:embed="rId4"/>
          <a:stretch>
            <a:fillRect/>
          </a:stretch>
        </p:blipFill>
        <p:spPr>
          <a:xfrm>
            <a:off x="908757" y="664844"/>
            <a:ext cx="4687886" cy="3429000"/>
          </a:xfrm>
          <a:prstGeom prst="rect">
            <a:avLst/>
          </a:prstGeom>
        </p:spPr>
      </p:pic>
    </p:spTree>
    <p:extLst>
      <p:ext uri="{BB962C8B-B14F-4D97-AF65-F5344CB8AC3E}">
        <p14:creationId xmlns:p14="http://schemas.microsoft.com/office/powerpoint/2010/main" val="201344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2"/>
          </p:nvPr>
        </p:nvSpPr>
        <p:spPr/>
        <p:txBody>
          <a:bodyPr/>
          <a:lstStyle/>
          <a:p>
            <a:fld id="{6113E31D-E2AB-40D1-8B51-AFA5AFEF393A}" type="slidenum">
              <a:rPr lang="en-US" smtClean="0"/>
              <a:pPr/>
              <a:t>10</a:t>
            </a:fld>
            <a:endParaRPr lang="en-US" dirty="0"/>
          </a:p>
        </p:txBody>
      </p:sp>
      <p:sp>
        <p:nvSpPr>
          <p:cNvPr id="4" name="Rettangolo 3"/>
          <p:cNvSpPr/>
          <p:nvPr/>
        </p:nvSpPr>
        <p:spPr>
          <a:xfrm>
            <a:off x="1097278" y="2039779"/>
            <a:ext cx="4536267" cy="757130"/>
          </a:xfrm>
          <a:prstGeom prst="rect">
            <a:avLst/>
          </a:prstGeom>
        </p:spPr>
        <p:txBody>
          <a:bodyPr wrap="square">
            <a:spAutoFit/>
          </a:bodyPr>
          <a:lstStyle/>
          <a:p>
            <a:pPr algn="just">
              <a:lnSpc>
                <a:spcPct val="120000"/>
              </a:lnSpc>
              <a:spcBef>
                <a:spcPct val="0"/>
              </a:spcBef>
            </a:pPr>
            <a:r>
              <a:rPr lang="it-IT" dirty="0">
                <a:solidFill>
                  <a:schemeClr val="tx1">
                    <a:lumMod val="75000"/>
                    <a:lumOff val="25000"/>
                  </a:schemeClr>
                </a:solidFill>
              </a:rPr>
              <a:t>30 Settembre 2018 </a:t>
            </a:r>
          </a:p>
          <a:p>
            <a:pPr algn="just">
              <a:lnSpc>
                <a:spcPct val="120000"/>
              </a:lnSpc>
              <a:spcBef>
                <a:spcPct val="0"/>
              </a:spcBef>
            </a:pPr>
            <a:r>
              <a:rPr lang="it-IT" b="1" dirty="0">
                <a:solidFill>
                  <a:srgbClr val="C00000"/>
                </a:solidFill>
              </a:rPr>
              <a:t>Giornata nazionale della Prevenzione Sismica</a:t>
            </a:r>
          </a:p>
        </p:txBody>
      </p:sp>
      <p:pic>
        <p:nvPicPr>
          <p:cNvPr id="3" name="Immagine 2"/>
          <p:cNvPicPr>
            <a:picLocks noChangeAspect="1"/>
          </p:cNvPicPr>
          <p:nvPr/>
        </p:nvPicPr>
        <p:blipFill>
          <a:blip r:embed="rId2"/>
          <a:stretch>
            <a:fillRect/>
          </a:stretch>
        </p:blipFill>
        <p:spPr>
          <a:xfrm>
            <a:off x="1273504" y="3214733"/>
            <a:ext cx="4195782" cy="2282165"/>
          </a:xfrm>
          <a:prstGeom prst="rect">
            <a:avLst/>
          </a:prstGeom>
        </p:spPr>
      </p:pic>
      <p:sp>
        <p:nvSpPr>
          <p:cNvPr id="7" name="Rettangolo 6"/>
          <p:cNvSpPr/>
          <p:nvPr/>
        </p:nvSpPr>
        <p:spPr>
          <a:xfrm>
            <a:off x="6126480" y="1810957"/>
            <a:ext cx="4652767" cy="951030"/>
          </a:xfrm>
          <a:prstGeom prst="rect">
            <a:avLst/>
          </a:prstGeom>
        </p:spPr>
        <p:txBody>
          <a:bodyPr wrap="square">
            <a:spAutoFit/>
          </a:bodyPr>
          <a:lstStyle/>
          <a:p>
            <a:pPr algn="r">
              <a:lnSpc>
                <a:spcPct val="90000"/>
              </a:lnSpc>
              <a:spcBef>
                <a:spcPct val="0"/>
              </a:spcBef>
            </a:pPr>
            <a:r>
              <a:rPr lang="it-IT" dirty="0">
                <a:solidFill>
                  <a:schemeClr val="tx1">
                    <a:lumMod val="75000"/>
                    <a:lumOff val="25000"/>
                  </a:schemeClr>
                </a:solidFill>
              </a:rPr>
              <a:t>Mese della Prevenzione Sismica</a:t>
            </a:r>
          </a:p>
          <a:p>
            <a:pPr algn="r">
              <a:spcBef>
                <a:spcPct val="0"/>
              </a:spcBef>
            </a:pPr>
            <a:r>
              <a:rPr lang="it-IT" dirty="0">
                <a:solidFill>
                  <a:schemeClr val="tx1">
                    <a:lumMod val="75000"/>
                    <a:lumOff val="25000"/>
                  </a:schemeClr>
                </a:solidFill>
              </a:rPr>
              <a:t>Novembre 2018</a:t>
            </a:r>
          </a:p>
          <a:p>
            <a:pPr algn="r">
              <a:lnSpc>
                <a:spcPct val="120000"/>
              </a:lnSpc>
              <a:spcBef>
                <a:spcPct val="0"/>
              </a:spcBef>
            </a:pPr>
            <a:r>
              <a:rPr lang="it-IT" b="1" dirty="0">
                <a:solidFill>
                  <a:srgbClr val="C00000"/>
                </a:solidFill>
              </a:rPr>
              <a:t>Diamoci una Scossa!</a:t>
            </a:r>
          </a:p>
        </p:txBody>
      </p:sp>
      <p:pic>
        <p:nvPicPr>
          <p:cNvPr id="10" name="Immagine 9"/>
          <p:cNvPicPr>
            <a:picLocks noChangeAspect="1"/>
          </p:cNvPicPr>
          <p:nvPr/>
        </p:nvPicPr>
        <p:blipFill>
          <a:blip r:embed="rId3"/>
          <a:stretch>
            <a:fillRect/>
          </a:stretch>
        </p:blipFill>
        <p:spPr>
          <a:xfrm rot="16200000">
            <a:off x="-2853532" y="2853531"/>
            <a:ext cx="6329363" cy="622300"/>
          </a:xfrm>
          <a:prstGeom prst="rect">
            <a:avLst/>
          </a:prstGeom>
        </p:spPr>
      </p:pic>
      <p:sp>
        <p:nvSpPr>
          <p:cNvPr id="12"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5" name="Titolo 1"/>
          <p:cNvSpPr txBox="1">
            <a:spLocks/>
          </p:cNvSpPr>
          <p:nvPr/>
        </p:nvSpPr>
        <p:spPr>
          <a:xfrm>
            <a:off x="1097279" y="553032"/>
            <a:ext cx="7047654"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Struttura Iniziativa</a:t>
            </a:r>
          </a:p>
        </p:txBody>
      </p:sp>
      <p:sp>
        <p:nvSpPr>
          <p:cNvPr id="16" name="Rettangolo 15"/>
          <p:cNvSpPr/>
          <p:nvPr/>
        </p:nvSpPr>
        <p:spPr>
          <a:xfrm>
            <a:off x="1133974" y="1187571"/>
            <a:ext cx="6333626" cy="535531"/>
          </a:xfrm>
          <a:prstGeom prst="rect">
            <a:avLst/>
          </a:prstGeom>
        </p:spPr>
        <p:txBody>
          <a:bodyPr wrap="none">
            <a:noAutofit/>
          </a:bodyPr>
          <a:lstStyle/>
          <a:p>
            <a:pPr algn="just">
              <a:lnSpc>
                <a:spcPct val="120000"/>
              </a:lnSpc>
              <a:spcBef>
                <a:spcPct val="0"/>
              </a:spcBef>
            </a:pPr>
            <a:r>
              <a:rPr lang="it-IT" sz="2400" b="1" dirty="0">
                <a:solidFill>
                  <a:srgbClr val="C00000"/>
                </a:solidFill>
              </a:rPr>
              <a:t>Giornata nazionale della Prevenzione Sismica &amp; Diamoci una Scossa!</a:t>
            </a:r>
          </a:p>
        </p:txBody>
      </p:sp>
      <p:pic>
        <p:nvPicPr>
          <p:cNvPr id="11" name="Immagine 10">
            <a:extLst>
              <a:ext uri="{FF2B5EF4-FFF2-40B4-BE49-F238E27FC236}">
                <a16:creationId xmlns:a16="http://schemas.microsoft.com/office/drawing/2014/main" xmlns="" id="{06B75610-AC96-4933-A3A0-894CC4048C70}"/>
              </a:ext>
            </a:extLst>
          </p:cNvPr>
          <p:cNvPicPr>
            <a:picLocks noChangeAspect="1"/>
          </p:cNvPicPr>
          <p:nvPr/>
        </p:nvPicPr>
        <p:blipFill>
          <a:blip r:embed="rId4"/>
          <a:stretch>
            <a:fillRect/>
          </a:stretch>
        </p:blipFill>
        <p:spPr>
          <a:xfrm>
            <a:off x="6698200" y="2727721"/>
            <a:ext cx="4396522" cy="3215879"/>
          </a:xfrm>
          <a:prstGeom prst="rect">
            <a:avLst/>
          </a:prstGeom>
        </p:spPr>
      </p:pic>
      <p:pic>
        <p:nvPicPr>
          <p:cNvPr id="14" name="Immagine 13">
            <a:extLst>
              <a:ext uri="{FF2B5EF4-FFF2-40B4-BE49-F238E27FC236}">
                <a16:creationId xmlns:a16="http://schemas.microsoft.com/office/drawing/2014/main" xmlns="" id="{BF5F4577-8079-4B7C-A395-AD7D71256A91}"/>
              </a:ext>
            </a:extLst>
          </p:cNvPr>
          <p:cNvPicPr>
            <a:picLocks noChangeAspect="1"/>
          </p:cNvPicPr>
          <p:nvPr/>
        </p:nvPicPr>
        <p:blipFill>
          <a:blip r:embed="rId5"/>
          <a:stretch>
            <a:fillRect/>
          </a:stretch>
        </p:blipFill>
        <p:spPr>
          <a:xfrm>
            <a:off x="10556469" y="272408"/>
            <a:ext cx="1022363" cy="1022363"/>
          </a:xfrm>
          <a:prstGeom prst="rect">
            <a:avLst/>
          </a:prstGeom>
        </p:spPr>
      </p:pic>
    </p:spTree>
    <p:extLst>
      <p:ext uri="{BB962C8B-B14F-4D97-AF65-F5344CB8AC3E}">
        <p14:creationId xmlns:p14="http://schemas.microsoft.com/office/powerpoint/2010/main" val="1198287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2"/>
          </p:nvPr>
        </p:nvSpPr>
        <p:spPr/>
        <p:txBody>
          <a:bodyPr/>
          <a:lstStyle/>
          <a:p>
            <a:fld id="{6113E31D-E2AB-40D1-8B51-AFA5AFEF393A}" type="slidenum">
              <a:rPr lang="en-US" smtClean="0"/>
              <a:pPr/>
              <a:t>11</a:t>
            </a:fld>
            <a:endParaRPr lang="en-US" dirty="0"/>
          </a:p>
        </p:txBody>
      </p:sp>
      <p:pic>
        <p:nvPicPr>
          <p:cNvPr id="3" name="Immagine 2"/>
          <p:cNvPicPr>
            <a:picLocks noChangeAspect="1"/>
          </p:cNvPicPr>
          <p:nvPr/>
        </p:nvPicPr>
        <p:blipFill>
          <a:blip r:embed="rId2"/>
          <a:stretch>
            <a:fillRect/>
          </a:stretch>
        </p:blipFill>
        <p:spPr>
          <a:xfrm>
            <a:off x="1220952" y="1999322"/>
            <a:ext cx="4195782" cy="2672691"/>
          </a:xfrm>
          <a:prstGeom prst="rect">
            <a:avLst/>
          </a:prstGeom>
        </p:spPr>
      </p:pic>
      <p:sp>
        <p:nvSpPr>
          <p:cNvPr id="10" name="Rettangolo 9"/>
          <p:cNvSpPr/>
          <p:nvPr/>
        </p:nvSpPr>
        <p:spPr>
          <a:xfrm>
            <a:off x="5736544" y="1895847"/>
            <a:ext cx="5856366" cy="4093428"/>
          </a:xfrm>
          <a:prstGeom prst="rect">
            <a:avLst/>
          </a:prstGeom>
        </p:spPr>
        <p:txBody>
          <a:bodyPr wrap="square">
            <a:spAutoFit/>
          </a:bodyPr>
          <a:lstStyle/>
          <a:p>
            <a:r>
              <a:rPr lang="it-IT" sz="2000" b="1" dirty="0">
                <a:solidFill>
                  <a:srgbClr val="C00000"/>
                </a:solidFill>
              </a:rPr>
              <a:t>Obiettivi</a:t>
            </a:r>
          </a:p>
          <a:p>
            <a:r>
              <a:rPr lang="it-IT" sz="2000" dirty="0">
                <a:solidFill>
                  <a:schemeClr val="tx1">
                    <a:lumMod val="75000"/>
                    <a:lumOff val="25000"/>
                  </a:schemeClr>
                </a:solidFill>
              </a:rPr>
              <a:t>Promuovere una cultura della prevenzione sismica</a:t>
            </a:r>
          </a:p>
          <a:p>
            <a:r>
              <a:rPr lang="it-IT" sz="2000" dirty="0">
                <a:solidFill>
                  <a:schemeClr val="tx1">
                    <a:lumMod val="75000"/>
                    <a:lumOff val="25000"/>
                  </a:schemeClr>
                </a:solidFill>
              </a:rPr>
              <a:t>Promuovere il ruolo tecnico e la rilevanza sociale dell’Architetto e dell’Ingegnere</a:t>
            </a:r>
          </a:p>
          <a:p>
            <a:r>
              <a:rPr lang="it-IT" sz="2000" dirty="0">
                <a:solidFill>
                  <a:schemeClr val="tx1">
                    <a:lumMod val="75000"/>
                    <a:lumOff val="25000"/>
                  </a:schemeClr>
                </a:solidFill>
              </a:rPr>
              <a:t>Informare sul programma Diamoci una Scossa!</a:t>
            </a:r>
          </a:p>
          <a:p>
            <a:endParaRPr lang="it-IT" sz="2000" b="1" dirty="0">
              <a:solidFill>
                <a:srgbClr val="C00000"/>
              </a:solidFill>
            </a:endParaRPr>
          </a:p>
          <a:p>
            <a:r>
              <a:rPr lang="it-IT" sz="2000" b="1" dirty="0">
                <a:solidFill>
                  <a:srgbClr val="C00000"/>
                </a:solidFill>
              </a:rPr>
              <a:t>Strumenti</a:t>
            </a:r>
          </a:p>
          <a:p>
            <a:r>
              <a:rPr lang="it-IT" sz="2000" dirty="0">
                <a:solidFill>
                  <a:schemeClr val="tx1">
                    <a:lumMod val="75000"/>
                    <a:lumOff val="25000"/>
                  </a:schemeClr>
                </a:solidFill>
              </a:rPr>
              <a:t>Punti informativi nelle principali piazze a cura degli Ordini territoriali</a:t>
            </a:r>
          </a:p>
          <a:p>
            <a:r>
              <a:rPr lang="it-IT" sz="2000" dirty="0">
                <a:solidFill>
                  <a:schemeClr val="tx1">
                    <a:lumMod val="75000"/>
                    <a:lumOff val="25000"/>
                  </a:schemeClr>
                </a:solidFill>
              </a:rPr>
              <a:t>Convegno celebrativo a Roma </a:t>
            </a:r>
          </a:p>
          <a:p>
            <a:endParaRPr lang="it-IT" sz="2000" dirty="0"/>
          </a:p>
          <a:p>
            <a:r>
              <a:rPr lang="it-IT" sz="2000" b="1" dirty="0">
                <a:solidFill>
                  <a:srgbClr val="C00000"/>
                </a:solidFill>
              </a:rPr>
              <a:t>Target</a:t>
            </a:r>
          </a:p>
          <a:p>
            <a:r>
              <a:rPr lang="it-IT" sz="2000" dirty="0">
                <a:solidFill>
                  <a:schemeClr val="tx1">
                    <a:lumMod val="75000"/>
                    <a:lumOff val="25000"/>
                  </a:schemeClr>
                </a:solidFill>
              </a:rPr>
              <a:t>Cittadini, Stakeholder</a:t>
            </a:r>
          </a:p>
        </p:txBody>
      </p:sp>
      <p:sp>
        <p:nvSpPr>
          <p:cNvPr id="12" name="Rettangolo 11"/>
          <p:cNvSpPr/>
          <p:nvPr/>
        </p:nvSpPr>
        <p:spPr>
          <a:xfrm>
            <a:off x="1220952" y="4807348"/>
            <a:ext cx="2160927" cy="677108"/>
          </a:xfrm>
          <a:prstGeom prst="rect">
            <a:avLst/>
          </a:prstGeom>
        </p:spPr>
        <p:txBody>
          <a:bodyPr wrap="square">
            <a:spAutoFit/>
          </a:bodyPr>
          <a:lstStyle/>
          <a:p>
            <a:r>
              <a:rPr lang="it-IT" sz="2000" b="1" dirty="0">
                <a:solidFill>
                  <a:srgbClr val="C00000"/>
                </a:solidFill>
              </a:rPr>
              <a:t>Quando</a:t>
            </a:r>
          </a:p>
          <a:p>
            <a:r>
              <a:rPr lang="it-IT" dirty="0">
                <a:solidFill>
                  <a:schemeClr val="tx1">
                    <a:lumMod val="75000"/>
                    <a:lumOff val="25000"/>
                  </a:schemeClr>
                </a:solidFill>
              </a:rPr>
              <a:t>30 Settembre 2018</a:t>
            </a:r>
          </a:p>
        </p:txBody>
      </p:sp>
      <p:pic>
        <p:nvPicPr>
          <p:cNvPr id="13" name="Immagine 12"/>
          <p:cNvPicPr>
            <a:picLocks noChangeAspect="1"/>
          </p:cNvPicPr>
          <p:nvPr/>
        </p:nvPicPr>
        <p:blipFill>
          <a:blip r:embed="rId3"/>
          <a:stretch>
            <a:fillRect/>
          </a:stretch>
        </p:blipFill>
        <p:spPr>
          <a:xfrm rot="16200000">
            <a:off x="-2853532" y="2853531"/>
            <a:ext cx="6329363" cy="622300"/>
          </a:xfrm>
          <a:prstGeom prst="rect">
            <a:avLst/>
          </a:prstGeom>
        </p:spPr>
      </p:pic>
      <p:sp>
        <p:nvSpPr>
          <p:cNvPr id="14"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5" name="Titolo 1"/>
          <p:cNvSpPr txBox="1">
            <a:spLocks/>
          </p:cNvSpPr>
          <p:nvPr/>
        </p:nvSpPr>
        <p:spPr>
          <a:xfrm>
            <a:off x="1097279" y="553032"/>
            <a:ext cx="7047654"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Struttura Iniziativa</a:t>
            </a:r>
          </a:p>
        </p:txBody>
      </p:sp>
      <p:sp>
        <p:nvSpPr>
          <p:cNvPr id="16" name="Rettangolo 15"/>
          <p:cNvSpPr/>
          <p:nvPr/>
        </p:nvSpPr>
        <p:spPr>
          <a:xfrm>
            <a:off x="1133974" y="1187571"/>
            <a:ext cx="6333626" cy="535531"/>
          </a:xfrm>
          <a:prstGeom prst="rect">
            <a:avLst/>
          </a:prstGeom>
        </p:spPr>
        <p:txBody>
          <a:bodyPr wrap="none">
            <a:noAutofit/>
          </a:bodyPr>
          <a:lstStyle/>
          <a:p>
            <a:pPr algn="just">
              <a:lnSpc>
                <a:spcPct val="120000"/>
              </a:lnSpc>
              <a:spcBef>
                <a:spcPct val="0"/>
              </a:spcBef>
            </a:pPr>
            <a:r>
              <a:rPr lang="it-IT" sz="2400" b="1" dirty="0">
                <a:solidFill>
                  <a:srgbClr val="C00000"/>
                </a:solidFill>
              </a:rPr>
              <a:t>Giornata nazionale della Prevenzione Sismica</a:t>
            </a:r>
          </a:p>
        </p:txBody>
      </p:sp>
      <p:pic>
        <p:nvPicPr>
          <p:cNvPr id="11" name="Immagine 10">
            <a:extLst>
              <a:ext uri="{FF2B5EF4-FFF2-40B4-BE49-F238E27FC236}">
                <a16:creationId xmlns:a16="http://schemas.microsoft.com/office/drawing/2014/main" xmlns="" id="{BAA1C891-64B4-412C-A902-1937056AF609}"/>
              </a:ext>
            </a:extLst>
          </p:cNvPr>
          <p:cNvPicPr>
            <a:picLocks noChangeAspect="1"/>
          </p:cNvPicPr>
          <p:nvPr/>
        </p:nvPicPr>
        <p:blipFill>
          <a:blip r:embed="rId4"/>
          <a:stretch>
            <a:fillRect/>
          </a:stretch>
        </p:blipFill>
        <p:spPr>
          <a:xfrm>
            <a:off x="10521599" y="272408"/>
            <a:ext cx="937079" cy="937079"/>
          </a:xfrm>
          <a:prstGeom prst="rect">
            <a:avLst/>
          </a:prstGeom>
        </p:spPr>
      </p:pic>
    </p:spTree>
    <p:extLst>
      <p:ext uri="{BB962C8B-B14F-4D97-AF65-F5344CB8AC3E}">
        <p14:creationId xmlns:p14="http://schemas.microsoft.com/office/powerpoint/2010/main" val="396095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2"/>
          </p:nvPr>
        </p:nvSpPr>
        <p:spPr/>
        <p:txBody>
          <a:bodyPr/>
          <a:lstStyle/>
          <a:p>
            <a:fld id="{6113E31D-E2AB-40D1-8B51-AFA5AFEF393A}" type="slidenum">
              <a:rPr lang="en-US" smtClean="0"/>
              <a:pPr/>
              <a:t>12</a:t>
            </a:fld>
            <a:endParaRPr lang="en-US" dirty="0"/>
          </a:p>
        </p:txBody>
      </p:sp>
      <p:sp>
        <p:nvSpPr>
          <p:cNvPr id="10" name="Rettangolo 9"/>
          <p:cNvSpPr/>
          <p:nvPr/>
        </p:nvSpPr>
        <p:spPr>
          <a:xfrm>
            <a:off x="5736544" y="1895847"/>
            <a:ext cx="5856366" cy="3785652"/>
          </a:xfrm>
          <a:prstGeom prst="rect">
            <a:avLst/>
          </a:prstGeom>
        </p:spPr>
        <p:txBody>
          <a:bodyPr wrap="square">
            <a:spAutoFit/>
          </a:bodyPr>
          <a:lstStyle/>
          <a:p>
            <a:r>
              <a:rPr lang="it-IT" sz="2000" b="1" dirty="0">
                <a:solidFill>
                  <a:srgbClr val="C00000"/>
                </a:solidFill>
              </a:rPr>
              <a:t>Obiettivi</a:t>
            </a:r>
          </a:p>
          <a:p>
            <a:r>
              <a:rPr lang="it-IT" sz="2000" dirty="0">
                <a:solidFill>
                  <a:schemeClr val="tx1">
                    <a:lumMod val="75000"/>
                    <a:lumOff val="25000"/>
                  </a:schemeClr>
                </a:solidFill>
              </a:rPr>
              <a:t>Fornire una prima informazione sullo stato di rischio delle abitazioni</a:t>
            </a:r>
          </a:p>
          <a:p>
            <a:r>
              <a:rPr lang="it-IT" sz="2000" dirty="0">
                <a:solidFill>
                  <a:schemeClr val="tx1">
                    <a:lumMod val="75000"/>
                    <a:lumOff val="25000"/>
                  </a:schemeClr>
                </a:solidFill>
              </a:rPr>
              <a:t>Informare sullo strumento del Sisma Bonus</a:t>
            </a:r>
          </a:p>
          <a:p>
            <a:r>
              <a:rPr lang="it-IT" sz="2000" dirty="0">
                <a:solidFill>
                  <a:schemeClr val="tx1">
                    <a:lumMod val="75000"/>
                    <a:lumOff val="25000"/>
                  </a:schemeClr>
                </a:solidFill>
              </a:rPr>
              <a:t>Favorire la messa in sicurezza degli immobili</a:t>
            </a:r>
          </a:p>
          <a:p>
            <a:endParaRPr lang="it-IT" sz="2000" b="1" dirty="0">
              <a:solidFill>
                <a:srgbClr val="C00000"/>
              </a:solidFill>
            </a:endParaRPr>
          </a:p>
          <a:p>
            <a:r>
              <a:rPr lang="it-IT" sz="2000" b="1" dirty="0">
                <a:solidFill>
                  <a:srgbClr val="C00000"/>
                </a:solidFill>
              </a:rPr>
              <a:t>Strumenti</a:t>
            </a:r>
          </a:p>
          <a:p>
            <a:r>
              <a:rPr lang="it-IT" sz="2000" dirty="0">
                <a:solidFill>
                  <a:schemeClr val="tx1">
                    <a:lumMod val="75000"/>
                    <a:lumOff val="25000"/>
                  </a:schemeClr>
                </a:solidFill>
              </a:rPr>
              <a:t>Visite tecniche informative svolte da Architetti e Ingegneri esperti in materia</a:t>
            </a:r>
          </a:p>
          <a:p>
            <a:endParaRPr lang="it-IT" sz="2000" dirty="0"/>
          </a:p>
          <a:p>
            <a:r>
              <a:rPr lang="it-IT" sz="2000" b="1" dirty="0">
                <a:solidFill>
                  <a:srgbClr val="A05C0E"/>
                </a:solidFill>
              </a:rPr>
              <a:t>T</a:t>
            </a:r>
            <a:r>
              <a:rPr lang="it-IT" sz="2000" b="1" dirty="0">
                <a:solidFill>
                  <a:srgbClr val="C00000"/>
                </a:solidFill>
              </a:rPr>
              <a:t>arget</a:t>
            </a:r>
          </a:p>
          <a:p>
            <a:r>
              <a:rPr lang="it-IT" sz="2000" dirty="0">
                <a:solidFill>
                  <a:schemeClr val="tx1">
                    <a:lumMod val="75000"/>
                    <a:lumOff val="25000"/>
                  </a:schemeClr>
                </a:solidFill>
              </a:rPr>
              <a:t>Cittadini </a:t>
            </a:r>
          </a:p>
        </p:txBody>
      </p:sp>
      <p:sp>
        <p:nvSpPr>
          <p:cNvPr id="4" name="Rettangolo 3"/>
          <p:cNvSpPr/>
          <p:nvPr/>
        </p:nvSpPr>
        <p:spPr>
          <a:xfrm>
            <a:off x="1220952" y="4794391"/>
            <a:ext cx="3235638" cy="954107"/>
          </a:xfrm>
          <a:prstGeom prst="rect">
            <a:avLst/>
          </a:prstGeom>
        </p:spPr>
        <p:txBody>
          <a:bodyPr wrap="square">
            <a:spAutoFit/>
          </a:bodyPr>
          <a:lstStyle/>
          <a:p>
            <a:r>
              <a:rPr lang="it-IT" sz="2000" b="1" dirty="0">
                <a:solidFill>
                  <a:srgbClr val="C00000"/>
                </a:solidFill>
              </a:rPr>
              <a:t>Quando</a:t>
            </a:r>
          </a:p>
          <a:p>
            <a:r>
              <a:rPr lang="it-IT" dirty="0">
                <a:solidFill>
                  <a:schemeClr val="tx1">
                    <a:lumMod val="75000"/>
                    <a:lumOff val="25000"/>
                  </a:schemeClr>
                </a:solidFill>
              </a:rPr>
              <a:t>Novembre 2018</a:t>
            </a:r>
          </a:p>
          <a:p>
            <a:r>
              <a:rPr lang="it-IT" dirty="0">
                <a:solidFill>
                  <a:schemeClr val="tx1">
                    <a:lumMod val="75000"/>
                    <a:lumOff val="25000"/>
                  </a:schemeClr>
                </a:solidFill>
              </a:rPr>
              <a:t>Mese della Prevenzione Sismica</a:t>
            </a:r>
          </a:p>
        </p:txBody>
      </p:sp>
      <p:pic>
        <p:nvPicPr>
          <p:cNvPr id="12" name="Immagine 11"/>
          <p:cNvPicPr>
            <a:picLocks noChangeAspect="1"/>
          </p:cNvPicPr>
          <p:nvPr/>
        </p:nvPicPr>
        <p:blipFill>
          <a:blip r:embed="rId2"/>
          <a:stretch>
            <a:fillRect/>
          </a:stretch>
        </p:blipFill>
        <p:spPr>
          <a:xfrm rot="16200000">
            <a:off x="-2853532" y="2853531"/>
            <a:ext cx="6329363" cy="622300"/>
          </a:xfrm>
          <a:prstGeom prst="rect">
            <a:avLst/>
          </a:prstGeom>
        </p:spPr>
      </p:pic>
      <p:sp>
        <p:nvSpPr>
          <p:cNvPr id="14"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5" name="Titolo 1"/>
          <p:cNvSpPr txBox="1">
            <a:spLocks/>
          </p:cNvSpPr>
          <p:nvPr/>
        </p:nvSpPr>
        <p:spPr>
          <a:xfrm>
            <a:off x="1097279" y="553032"/>
            <a:ext cx="7047654"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Struttura Iniziativa</a:t>
            </a:r>
          </a:p>
        </p:txBody>
      </p:sp>
      <p:sp>
        <p:nvSpPr>
          <p:cNvPr id="16" name="Rettangolo 15"/>
          <p:cNvSpPr/>
          <p:nvPr/>
        </p:nvSpPr>
        <p:spPr>
          <a:xfrm>
            <a:off x="1133974" y="1187571"/>
            <a:ext cx="3410806" cy="535531"/>
          </a:xfrm>
          <a:prstGeom prst="rect">
            <a:avLst/>
          </a:prstGeom>
        </p:spPr>
        <p:txBody>
          <a:bodyPr wrap="none">
            <a:noAutofit/>
          </a:bodyPr>
          <a:lstStyle/>
          <a:p>
            <a:pPr algn="just">
              <a:lnSpc>
                <a:spcPct val="120000"/>
              </a:lnSpc>
              <a:spcBef>
                <a:spcPct val="0"/>
              </a:spcBef>
            </a:pPr>
            <a:r>
              <a:rPr lang="it-IT" sz="2400" b="1" dirty="0">
                <a:solidFill>
                  <a:srgbClr val="C00000"/>
                </a:solidFill>
              </a:rPr>
              <a:t>Diamoci una Scossa!</a:t>
            </a:r>
          </a:p>
        </p:txBody>
      </p:sp>
      <p:pic>
        <p:nvPicPr>
          <p:cNvPr id="3" name="Immagine 2">
            <a:extLst>
              <a:ext uri="{FF2B5EF4-FFF2-40B4-BE49-F238E27FC236}">
                <a16:creationId xmlns:a16="http://schemas.microsoft.com/office/drawing/2014/main" xmlns="" id="{86C56884-3EF0-486B-BEDB-A890C238B530}"/>
              </a:ext>
            </a:extLst>
          </p:cNvPr>
          <p:cNvPicPr>
            <a:picLocks noChangeAspect="1"/>
          </p:cNvPicPr>
          <p:nvPr/>
        </p:nvPicPr>
        <p:blipFill>
          <a:blip r:embed="rId3"/>
          <a:stretch>
            <a:fillRect/>
          </a:stretch>
        </p:blipFill>
        <p:spPr>
          <a:xfrm>
            <a:off x="1220952" y="1830689"/>
            <a:ext cx="4369979" cy="3196464"/>
          </a:xfrm>
          <a:prstGeom prst="rect">
            <a:avLst/>
          </a:prstGeom>
        </p:spPr>
      </p:pic>
      <p:pic>
        <p:nvPicPr>
          <p:cNvPr id="13" name="Immagine 12">
            <a:extLst>
              <a:ext uri="{FF2B5EF4-FFF2-40B4-BE49-F238E27FC236}">
                <a16:creationId xmlns:a16="http://schemas.microsoft.com/office/drawing/2014/main" xmlns="" id="{7207C5CE-0ADF-47EC-90EF-E77160E521B7}"/>
              </a:ext>
            </a:extLst>
          </p:cNvPr>
          <p:cNvPicPr>
            <a:picLocks noChangeAspect="1"/>
          </p:cNvPicPr>
          <p:nvPr/>
        </p:nvPicPr>
        <p:blipFill>
          <a:blip r:embed="rId4"/>
          <a:stretch>
            <a:fillRect/>
          </a:stretch>
        </p:blipFill>
        <p:spPr>
          <a:xfrm>
            <a:off x="10556470" y="272409"/>
            <a:ext cx="902208" cy="902208"/>
          </a:xfrm>
          <a:prstGeom prst="rect">
            <a:avLst/>
          </a:prstGeom>
        </p:spPr>
      </p:pic>
    </p:spTree>
    <p:extLst>
      <p:ext uri="{BB962C8B-B14F-4D97-AF65-F5344CB8AC3E}">
        <p14:creationId xmlns:p14="http://schemas.microsoft.com/office/powerpoint/2010/main" val="500635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2"/>
          </p:nvPr>
        </p:nvSpPr>
        <p:spPr/>
        <p:txBody>
          <a:bodyPr/>
          <a:lstStyle/>
          <a:p>
            <a:fld id="{6113E31D-E2AB-40D1-8B51-AFA5AFEF393A}" type="slidenum">
              <a:rPr lang="en-US" smtClean="0"/>
              <a:pPr/>
              <a:t>13</a:t>
            </a:fld>
            <a:endParaRPr lang="en-US" dirty="0"/>
          </a:p>
        </p:txBody>
      </p:sp>
      <p:pic>
        <p:nvPicPr>
          <p:cNvPr id="1027" name="Picture 3" descr="https://webmail.aruba.it/cgi-bin/ajaxmail?Act_View=1&amp;ID=IeBAIDJ40ZMGjQoRMmBALZW8JsHLt27pEbZ20bsXGErYM2zA-&amp;R_Folder=SU5CT1g=&amp;msgID=44177&amp;Body=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892" y="4876509"/>
            <a:ext cx="3638550" cy="1133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ebmail.aruba.it/cgi-bin/ajaxmail?Act_View=1&amp;ID=IeBAIDJ40ZMGjQoRMmBALZW8JsHLt27pEbZ20bsXGErYM2zA-&amp;R_Folder=SU5CT1g=&amp;msgID=44177&amp;Body=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891" y="1896483"/>
            <a:ext cx="3638551"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webmail.aruba.it/cgi-bin/ajaxmail?Act_View=1&amp;ID=IeBAIDJ40ZMGjQoRMmBALZW8JsHLt27pEbZ20bsXGErYM2zA-&amp;R_Folder=SU5CT1g=&amp;msgID=44177&amp;Bod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725" y="4023807"/>
            <a:ext cx="4614041" cy="19861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ebmail.aruba.it/cgi-bin/ajaxmail?Act_View=1&amp;ID=IeBAIDJ40ZMGjQoRMmBALZW8JsHLt27pEbZ20bsXGErYM2zA-&amp;R_Folder=SU5CT1g=&amp;msgID=44177&amp;Body=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2892" y="3453171"/>
            <a:ext cx="3638550" cy="131445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5885626" y="2009897"/>
            <a:ext cx="5270054" cy="1446550"/>
          </a:xfrm>
          <a:prstGeom prst="rect">
            <a:avLst/>
          </a:prstGeom>
          <a:noFill/>
        </p:spPr>
        <p:txBody>
          <a:bodyPr wrap="square" rtlCol="0">
            <a:spAutoFit/>
          </a:bodyPr>
          <a:lstStyle/>
          <a:p>
            <a:r>
              <a:rPr lang="it-IT" sz="2200" b="1" dirty="0">
                <a:solidFill>
                  <a:srgbClr val="C00000"/>
                </a:solidFill>
                <a:latin typeface="Calibri" charset="0"/>
                <a:ea typeface="Times New Roman" charset="0"/>
                <a:cs typeface="Arial" charset="0"/>
              </a:rPr>
              <a:t>Problema campagna Prevenzione Sismica:</a:t>
            </a:r>
          </a:p>
          <a:p>
            <a:r>
              <a:rPr lang="it-IT" sz="2200" dirty="0">
                <a:solidFill>
                  <a:schemeClr val="tx1">
                    <a:lumMod val="75000"/>
                    <a:lumOff val="25000"/>
                  </a:schemeClr>
                </a:solidFill>
                <a:latin typeface="Calibri" charset="0"/>
                <a:ea typeface="Times New Roman" charset="0"/>
                <a:cs typeface="Arial" charset="0"/>
              </a:rPr>
              <a:t>Come spostare il “malato”?</a:t>
            </a:r>
          </a:p>
          <a:p>
            <a:endParaRPr lang="it-IT" sz="2200" dirty="0">
              <a:latin typeface="Calibri" charset="0"/>
              <a:cs typeface="Arial" charset="0"/>
            </a:endParaRPr>
          </a:p>
          <a:p>
            <a:r>
              <a:rPr lang="it-IT" sz="2200" b="1" dirty="0">
                <a:solidFill>
                  <a:srgbClr val="C00000"/>
                </a:solidFill>
                <a:latin typeface="Calibri" charset="0"/>
                <a:cs typeface="Arial" charset="0"/>
              </a:rPr>
              <a:t>Soluzione: </a:t>
            </a:r>
            <a:r>
              <a:rPr lang="it-IT" sz="2200" dirty="0">
                <a:solidFill>
                  <a:schemeClr val="tx1">
                    <a:lumMod val="75000"/>
                    <a:lumOff val="25000"/>
                  </a:schemeClr>
                </a:solidFill>
                <a:latin typeface="Calibri" charset="0"/>
                <a:cs typeface="Arial" charset="0"/>
              </a:rPr>
              <a:t>visita a domicilio</a:t>
            </a:r>
            <a:endParaRPr lang="it-IT" sz="2200" dirty="0">
              <a:solidFill>
                <a:schemeClr val="tx1">
                  <a:lumMod val="75000"/>
                  <a:lumOff val="25000"/>
                </a:schemeClr>
              </a:solidFill>
            </a:endParaRPr>
          </a:p>
        </p:txBody>
      </p:sp>
      <p:pic>
        <p:nvPicPr>
          <p:cNvPr id="10" name="Immagine 9"/>
          <p:cNvPicPr>
            <a:picLocks noChangeAspect="1"/>
          </p:cNvPicPr>
          <p:nvPr/>
        </p:nvPicPr>
        <p:blipFill>
          <a:blip r:embed="rId6"/>
          <a:stretch>
            <a:fillRect/>
          </a:stretch>
        </p:blipFill>
        <p:spPr>
          <a:xfrm rot="16200000">
            <a:off x="-2853532" y="2853531"/>
            <a:ext cx="6329363" cy="622300"/>
          </a:xfrm>
          <a:prstGeom prst="rect">
            <a:avLst/>
          </a:prstGeom>
        </p:spPr>
      </p:pic>
      <p:sp>
        <p:nvSpPr>
          <p:cNvPr id="12"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3" name="Titolo 1"/>
          <p:cNvSpPr txBox="1">
            <a:spLocks/>
          </p:cNvSpPr>
          <p:nvPr/>
        </p:nvSpPr>
        <p:spPr>
          <a:xfrm>
            <a:off x="1097279" y="553032"/>
            <a:ext cx="7047654"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Iniziative di prevenzione sanitaria</a:t>
            </a:r>
          </a:p>
        </p:txBody>
      </p:sp>
      <p:sp>
        <p:nvSpPr>
          <p:cNvPr id="14" name="Rettangolo 13"/>
          <p:cNvSpPr/>
          <p:nvPr/>
        </p:nvSpPr>
        <p:spPr>
          <a:xfrm>
            <a:off x="1133974" y="1187571"/>
            <a:ext cx="3410806" cy="535531"/>
          </a:xfrm>
          <a:prstGeom prst="rect">
            <a:avLst/>
          </a:prstGeom>
        </p:spPr>
        <p:txBody>
          <a:bodyPr wrap="none">
            <a:noAutofit/>
          </a:bodyPr>
          <a:lstStyle/>
          <a:p>
            <a:pPr algn="just">
              <a:lnSpc>
                <a:spcPct val="120000"/>
              </a:lnSpc>
              <a:spcBef>
                <a:spcPct val="0"/>
              </a:spcBef>
            </a:pPr>
            <a:r>
              <a:rPr lang="it-IT" sz="2400" b="1" dirty="0">
                <a:solidFill>
                  <a:srgbClr val="C00000"/>
                </a:solidFill>
              </a:rPr>
              <a:t>Settimane e Mesi della Prevenzione</a:t>
            </a:r>
          </a:p>
        </p:txBody>
      </p:sp>
      <p:pic>
        <p:nvPicPr>
          <p:cNvPr id="15" name="Immagine 14">
            <a:extLst>
              <a:ext uri="{FF2B5EF4-FFF2-40B4-BE49-F238E27FC236}">
                <a16:creationId xmlns:a16="http://schemas.microsoft.com/office/drawing/2014/main" xmlns="" id="{6B8E5B2A-C6CB-471E-A56D-64A764E5F70E}"/>
              </a:ext>
            </a:extLst>
          </p:cNvPr>
          <p:cNvPicPr>
            <a:picLocks noChangeAspect="1"/>
          </p:cNvPicPr>
          <p:nvPr/>
        </p:nvPicPr>
        <p:blipFill>
          <a:blip r:embed="rId7"/>
          <a:stretch>
            <a:fillRect/>
          </a:stretch>
        </p:blipFill>
        <p:spPr>
          <a:xfrm>
            <a:off x="10397587" y="272408"/>
            <a:ext cx="1061091" cy="1061091"/>
          </a:xfrm>
          <a:prstGeom prst="rect">
            <a:avLst/>
          </a:prstGeom>
        </p:spPr>
      </p:pic>
    </p:spTree>
    <p:extLst>
      <p:ext uri="{BB962C8B-B14F-4D97-AF65-F5344CB8AC3E}">
        <p14:creationId xmlns:p14="http://schemas.microsoft.com/office/powerpoint/2010/main" val="992772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2"/>
          </p:nvPr>
        </p:nvSpPr>
        <p:spPr/>
        <p:txBody>
          <a:bodyPr/>
          <a:lstStyle/>
          <a:p>
            <a:fld id="{6113E31D-E2AB-40D1-8B51-AFA5AFEF393A}" type="slidenum">
              <a:rPr lang="en-US" smtClean="0"/>
              <a:pPr/>
              <a:t>14</a:t>
            </a:fld>
            <a:endParaRPr lang="en-US" dirty="0"/>
          </a:p>
        </p:txBody>
      </p:sp>
      <p:pic>
        <p:nvPicPr>
          <p:cNvPr id="3" name="Immagine 2"/>
          <p:cNvPicPr>
            <a:picLocks noChangeAspect="1"/>
          </p:cNvPicPr>
          <p:nvPr/>
        </p:nvPicPr>
        <p:blipFill>
          <a:blip r:embed="rId2"/>
          <a:stretch>
            <a:fillRect/>
          </a:stretch>
        </p:blipFill>
        <p:spPr>
          <a:xfrm>
            <a:off x="1192332" y="1926103"/>
            <a:ext cx="3228792" cy="1756201"/>
          </a:xfrm>
          <a:prstGeom prst="rect">
            <a:avLst/>
          </a:prstGeom>
        </p:spPr>
      </p:pic>
      <p:sp>
        <p:nvSpPr>
          <p:cNvPr id="10" name="Rettangolo 9"/>
          <p:cNvSpPr/>
          <p:nvPr/>
        </p:nvSpPr>
        <p:spPr>
          <a:xfrm>
            <a:off x="4794256" y="1834962"/>
            <a:ext cx="6523777" cy="3785652"/>
          </a:xfrm>
          <a:prstGeom prst="rect">
            <a:avLst/>
          </a:prstGeom>
        </p:spPr>
        <p:txBody>
          <a:bodyPr wrap="square">
            <a:spAutoFit/>
          </a:bodyPr>
          <a:lstStyle/>
          <a:p>
            <a:r>
              <a:rPr lang="it-IT" sz="2000" dirty="0">
                <a:solidFill>
                  <a:schemeClr val="tx1">
                    <a:lumMod val="75000"/>
                    <a:lumOff val="25000"/>
                  </a:schemeClr>
                </a:solidFill>
              </a:rPr>
              <a:t>Gli Ordini professionali allestiranno nelle principali piazze dei propri territori punti informativi per:</a:t>
            </a:r>
          </a:p>
          <a:p>
            <a:endParaRPr lang="it-IT" sz="2000" dirty="0">
              <a:solidFill>
                <a:schemeClr val="tx1">
                  <a:lumMod val="75000"/>
                  <a:lumOff val="25000"/>
                </a:schemeClr>
              </a:solidFill>
            </a:endParaRPr>
          </a:p>
          <a:p>
            <a:pPr lvl="1"/>
            <a:r>
              <a:rPr lang="it-IT" sz="2000" dirty="0">
                <a:solidFill>
                  <a:schemeClr val="tx1">
                    <a:lumMod val="75000"/>
                    <a:lumOff val="25000"/>
                  </a:schemeClr>
                </a:solidFill>
              </a:rPr>
              <a:t>Sensibilizzare i Cittadini sulla Sicurezza sismica della propria abitazione</a:t>
            </a:r>
          </a:p>
          <a:p>
            <a:pPr lvl="1"/>
            <a:endParaRPr lang="it-IT" sz="2000" dirty="0">
              <a:solidFill>
                <a:schemeClr val="tx1">
                  <a:lumMod val="75000"/>
                  <a:lumOff val="25000"/>
                </a:schemeClr>
              </a:solidFill>
            </a:endParaRPr>
          </a:p>
          <a:p>
            <a:pPr lvl="1"/>
            <a:r>
              <a:rPr lang="it-IT" sz="2000" dirty="0">
                <a:solidFill>
                  <a:schemeClr val="tx1">
                    <a:lumMod val="75000"/>
                    <a:lumOff val="25000"/>
                  </a:schemeClr>
                </a:solidFill>
              </a:rPr>
              <a:t>Informarli sulle opportunità offerte dal Sisma Bonus</a:t>
            </a:r>
          </a:p>
          <a:p>
            <a:pPr lvl="1"/>
            <a:endParaRPr lang="it-IT" sz="2000" dirty="0">
              <a:solidFill>
                <a:schemeClr val="tx1">
                  <a:lumMod val="75000"/>
                  <a:lumOff val="25000"/>
                </a:schemeClr>
              </a:solidFill>
            </a:endParaRPr>
          </a:p>
          <a:p>
            <a:pPr lvl="1"/>
            <a:r>
              <a:rPr lang="it-IT" sz="2000" dirty="0">
                <a:solidFill>
                  <a:schemeClr val="tx1">
                    <a:lumMod val="75000"/>
                    <a:lumOff val="25000"/>
                  </a:schemeClr>
                </a:solidFill>
              </a:rPr>
              <a:t>Presentare e promuovere l’iniziativa </a:t>
            </a:r>
            <a:r>
              <a:rPr lang="it-IT" sz="2000" b="1" dirty="0">
                <a:solidFill>
                  <a:srgbClr val="C00000"/>
                </a:solidFill>
              </a:rPr>
              <a:t>Diamoci una Scossa!</a:t>
            </a:r>
            <a:r>
              <a:rPr lang="it-IT" sz="2000" b="1" dirty="0">
                <a:solidFill>
                  <a:schemeClr val="tx1">
                    <a:lumMod val="75000"/>
                    <a:lumOff val="25000"/>
                  </a:schemeClr>
                </a:solidFill>
              </a:rPr>
              <a:t> </a:t>
            </a:r>
            <a:r>
              <a:rPr lang="it-IT" sz="2000" dirty="0">
                <a:solidFill>
                  <a:schemeClr val="tx1">
                    <a:lumMod val="75000"/>
                    <a:lumOff val="25000"/>
                  </a:schemeClr>
                </a:solidFill>
              </a:rPr>
              <a:t>durante la quale il Cittadino potrà richiedere, senza alcun onere, una visita tecnica informativa da parte di un Professionista esperto in materia</a:t>
            </a:r>
          </a:p>
        </p:txBody>
      </p:sp>
      <p:sp>
        <p:nvSpPr>
          <p:cNvPr id="12" name="Rettangolo 11"/>
          <p:cNvSpPr/>
          <p:nvPr/>
        </p:nvSpPr>
        <p:spPr>
          <a:xfrm>
            <a:off x="1118368" y="4071493"/>
            <a:ext cx="3675888" cy="677108"/>
          </a:xfrm>
          <a:prstGeom prst="rect">
            <a:avLst/>
          </a:prstGeom>
        </p:spPr>
        <p:txBody>
          <a:bodyPr wrap="square">
            <a:spAutoFit/>
          </a:bodyPr>
          <a:lstStyle/>
          <a:p>
            <a:r>
              <a:rPr lang="it-IT" sz="2000" b="1" dirty="0">
                <a:solidFill>
                  <a:srgbClr val="C00000"/>
                </a:solidFill>
              </a:rPr>
              <a:t>Quando </a:t>
            </a:r>
          </a:p>
          <a:p>
            <a:r>
              <a:rPr lang="it-IT" dirty="0">
                <a:solidFill>
                  <a:schemeClr val="tx1">
                    <a:lumMod val="75000"/>
                    <a:lumOff val="25000"/>
                  </a:schemeClr>
                </a:solidFill>
              </a:rPr>
              <a:t>30 Settembre 2018</a:t>
            </a:r>
          </a:p>
        </p:txBody>
      </p:sp>
      <p:pic>
        <p:nvPicPr>
          <p:cNvPr id="14" name="Immagine 13"/>
          <p:cNvPicPr>
            <a:picLocks noChangeAspect="1"/>
          </p:cNvPicPr>
          <p:nvPr/>
        </p:nvPicPr>
        <p:blipFill>
          <a:blip r:embed="rId3"/>
          <a:stretch>
            <a:fillRect/>
          </a:stretch>
        </p:blipFill>
        <p:spPr>
          <a:xfrm rot="16200000">
            <a:off x="-2853532" y="2853531"/>
            <a:ext cx="6329363" cy="622300"/>
          </a:xfrm>
          <a:prstGeom prst="rect">
            <a:avLst/>
          </a:prstGeom>
        </p:spPr>
      </p:pic>
      <p:sp>
        <p:nvSpPr>
          <p:cNvPr id="15"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6" name="Titolo 1"/>
          <p:cNvSpPr txBox="1">
            <a:spLocks/>
          </p:cNvSpPr>
          <p:nvPr/>
        </p:nvSpPr>
        <p:spPr>
          <a:xfrm>
            <a:off x="1097279" y="553032"/>
            <a:ext cx="7047654"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Piazze della Prevenzione Sismica</a:t>
            </a:r>
          </a:p>
        </p:txBody>
      </p:sp>
      <p:sp>
        <p:nvSpPr>
          <p:cNvPr id="18" name="Rettangolo 17"/>
          <p:cNvSpPr/>
          <p:nvPr/>
        </p:nvSpPr>
        <p:spPr>
          <a:xfrm>
            <a:off x="1133974" y="1187571"/>
            <a:ext cx="6333626" cy="535531"/>
          </a:xfrm>
          <a:prstGeom prst="rect">
            <a:avLst/>
          </a:prstGeom>
        </p:spPr>
        <p:txBody>
          <a:bodyPr wrap="none">
            <a:noAutofit/>
          </a:bodyPr>
          <a:lstStyle/>
          <a:p>
            <a:pPr algn="just">
              <a:lnSpc>
                <a:spcPct val="120000"/>
              </a:lnSpc>
              <a:spcBef>
                <a:spcPct val="0"/>
              </a:spcBef>
            </a:pPr>
            <a:r>
              <a:rPr lang="it-IT" sz="2400" b="1" dirty="0">
                <a:solidFill>
                  <a:srgbClr val="C00000"/>
                </a:solidFill>
              </a:rPr>
              <a:t>Finalità</a:t>
            </a:r>
          </a:p>
        </p:txBody>
      </p:sp>
      <p:sp>
        <p:nvSpPr>
          <p:cNvPr id="19" name="Ovale 18"/>
          <p:cNvSpPr/>
          <p:nvPr/>
        </p:nvSpPr>
        <p:spPr>
          <a:xfrm>
            <a:off x="4765554" y="2930235"/>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20" name="Ovale 19"/>
          <p:cNvSpPr/>
          <p:nvPr/>
        </p:nvSpPr>
        <p:spPr>
          <a:xfrm>
            <a:off x="4765554" y="3851512"/>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22" name="Ovale 21"/>
          <p:cNvSpPr/>
          <p:nvPr/>
        </p:nvSpPr>
        <p:spPr>
          <a:xfrm>
            <a:off x="4765554" y="4467050"/>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17" name="Immagine 16">
            <a:extLst>
              <a:ext uri="{FF2B5EF4-FFF2-40B4-BE49-F238E27FC236}">
                <a16:creationId xmlns:a16="http://schemas.microsoft.com/office/drawing/2014/main" xmlns="" id="{124D9E48-D191-40D7-B824-1EB31E37DEAC}"/>
              </a:ext>
            </a:extLst>
          </p:cNvPr>
          <p:cNvPicPr>
            <a:picLocks noChangeAspect="1"/>
          </p:cNvPicPr>
          <p:nvPr/>
        </p:nvPicPr>
        <p:blipFill>
          <a:blip r:embed="rId4"/>
          <a:stretch>
            <a:fillRect/>
          </a:stretch>
        </p:blipFill>
        <p:spPr>
          <a:xfrm>
            <a:off x="10258425" y="272408"/>
            <a:ext cx="1200253" cy="1200253"/>
          </a:xfrm>
          <a:prstGeom prst="rect">
            <a:avLst/>
          </a:prstGeom>
        </p:spPr>
      </p:pic>
    </p:spTree>
    <p:extLst>
      <p:ext uri="{BB962C8B-B14F-4D97-AF65-F5344CB8AC3E}">
        <p14:creationId xmlns:p14="http://schemas.microsoft.com/office/powerpoint/2010/main" val="905821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2"/>
          </p:nvPr>
        </p:nvSpPr>
        <p:spPr/>
        <p:txBody>
          <a:bodyPr/>
          <a:lstStyle/>
          <a:p>
            <a:fld id="{6113E31D-E2AB-40D1-8B51-AFA5AFEF393A}" type="slidenum">
              <a:rPr lang="en-US" smtClean="0"/>
              <a:pPr/>
              <a:t>15</a:t>
            </a:fld>
            <a:endParaRPr lang="en-US" dirty="0"/>
          </a:p>
        </p:txBody>
      </p:sp>
      <p:pic>
        <p:nvPicPr>
          <p:cNvPr id="14" name="Immagine 13"/>
          <p:cNvPicPr>
            <a:picLocks noChangeAspect="1"/>
          </p:cNvPicPr>
          <p:nvPr/>
        </p:nvPicPr>
        <p:blipFill>
          <a:blip r:embed="rId2"/>
          <a:stretch>
            <a:fillRect/>
          </a:stretch>
        </p:blipFill>
        <p:spPr>
          <a:xfrm rot="16200000">
            <a:off x="-2853532" y="2853531"/>
            <a:ext cx="6329363" cy="622300"/>
          </a:xfrm>
          <a:prstGeom prst="rect">
            <a:avLst/>
          </a:prstGeom>
        </p:spPr>
      </p:pic>
      <p:sp>
        <p:nvSpPr>
          <p:cNvPr id="15"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3" name="Rettangolo 12"/>
          <p:cNvSpPr/>
          <p:nvPr/>
        </p:nvSpPr>
        <p:spPr>
          <a:xfrm>
            <a:off x="1118181" y="2073995"/>
            <a:ext cx="10247811" cy="2785378"/>
          </a:xfrm>
          <a:prstGeom prst="rect">
            <a:avLst/>
          </a:prstGeom>
        </p:spPr>
        <p:txBody>
          <a:bodyPr wrap="square">
            <a:spAutoFit/>
          </a:bodyPr>
          <a:lstStyle/>
          <a:p>
            <a:pPr>
              <a:lnSpc>
                <a:spcPts val="3000"/>
              </a:lnSpc>
              <a:spcAft>
                <a:spcPts val="0"/>
              </a:spcAft>
            </a:pPr>
            <a:r>
              <a:rPr lang="it-IT" sz="2000" dirty="0">
                <a:solidFill>
                  <a:schemeClr val="tx1">
                    <a:lumMod val="75000"/>
                    <a:lumOff val="25000"/>
                  </a:schemeClr>
                </a:solidFill>
                <a:latin typeface="Calibri" charset="0"/>
                <a:ea typeface="Times New Roman" charset="0"/>
                <a:cs typeface="Arial" charset="0"/>
              </a:rPr>
              <a:t>In ciascun punto informativo verranno distribuiti i seguenti strumenti:</a:t>
            </a:r>
          </a:p>
          <a:p>
            <a:pPr>
              <a:lnSpc>
                <a:spcPts val="3000"/>
              </a:lnSpc>
              <a:spcAft>
                <a:spcPts val="0"/>
              </a:spcAft>
            </a:pPr>
            <a:r>
              <a:rPr lang="it-IT" sz="2000" dirty="0">
                <a:solidFill>
                  <a:schemeClr val="tx1">
                    <a:lumMod val="75000"/>
                    <a:lumOff val="25000"/>
                  </a:schemeClr>
                </a:solidFill>
                <a:latin typeface="Calibri" charset="0"/>
                <a:ea typeface="Times New Roman" charset="0"/>
                <a:cs typeface="Arial" charset="0"/>
              </a:rPr>
              <a:t>	</a:t>
            </a:r>
          </a:p>
          <a:p>
            <a:pPr>
              <a:lnSpc>
                <a:spcPts val="3000"/>
              </a:lnSpc>
              <a:spcAft>
                <a:spcPts val="0"/>
              </a:spcAft>
            </a:pPr>
            <a:r>
              <a:rPr lang="it-IT" sz="2000" dirty="0">
                <a:solidFill>
                  <a:schemeClr val="tx1">
                    <a:lumMod val="75000"/>
                    <a:lumOff val="25000"/>
                  </a:schemeClr>
                </a:solidFill>
                <a:latin typeface="Calibri" charset="0"/>
                <a:ea typeface="Times New Roman" charset="0"/>
                <a:cs typeface="Arial" charset="0"/>
              </a:rPr>
              <a:t>	Flyer Diamoci una Scossa!</a:t>
            </a:r>
          </a:p>
          <a:p>
            <a:pPr lvl="1">
              <a:lnSpc>
                <a:spcPts val="3000"/>
              </a:lnSpc>
            </a:pPr>
            <a:r>
              <a:rPr lang="it-IT" sz="2000" dirty="0">
                <a:solidFill>
                  <a:schemeClr val="tx1">
                    <a:lumMod val="75000"/>
                    <a:lumOff val="25000"/>
                  </a:schemeClr>
                </a:solidFill>
                <a:latin typeface="Calibri" charset="0"/>
                <a:ea typeface="Times New Roman" charset="0"/>
                <a:cs typeface="Arial" charset="0"/>
              </a:rPr>
              <a:t>Opuscolo Sicurezza sismica</a:t>
            </a:r>
          </a:p>
          <a:p>
            <a:pPr lvl="1">
              <a:lnSpc>
                <a:spcPts val="3000"/>
              </a:lnSpc>
            </a:pPr>
            <a:r>
              <a:rPr lang="it-IT" sz="2000" dirty="0">
                <a:solidFill>
                  <a:schemeClr val="tx1">
                    <a:lumMod val="75000"/>
                    <a:lumOff val="25000"/>
                  </a:schemeClr>
                </a:solidFill>
                <a:latin typeface="Calibri" charset="0"/>
                <a:ea typeface="Times New Roman" charset="0"/>
                <a:cs typeface="Arial" charset="0"/>
              </a:rPr>
              <a:t>Opuscolo Sisma Bonus </a:t>
            </a:r>
          </a:p>
          <a:p>
            <a:pPr lvl="1">
              <a:lnSpc>
                <a:spcPts val="3000"/>
              </a:lnSpc>
            </a:pPr>
            <a:endParaRPr lang="it-IT" sz="1000" dirty="0">
              <a:solidFill>
                <a:schemeClr val="tx1">
                  <a:lumMod val="75000"/>
                  <a:lumOff val="25000"/>
                </a:schemeClr>
              </a:solidFill>
              <a:latin typeface="Calibri" charset="0"/>
              <a:ea typeface="Times New Roman" charset="0"/>
              <a:cs typeface="Arial" charset="0"/>
            </a:endParaRPr>
          </a:p>
          <a:p>
            <a:pPr>
              <a:lnSpc>
                <a:spcPts val="3000"/>
              </a:lnSpc>
            </a:pPr>
            <a:r>
              <a:rPr lang="it-IT" sz="2000" dirty="0">
                <a:solidFill>
                  <a:schemeClr val="tx1">
                    <a:lumMod val="75000"/>
                    <a:lumOff val="25000"/>
                  </a:schemeClr>
                </a:solidFill>
                <a:latin typeface="Calibri" charset="0"/>
                <a:ea typeface="Times New Roman" charset="0"/>
                <a:cs typeface="Arial" charset="0"/>
              </a:rPr>
              <a:t>Gli strumenti di comunicazione saranno forniti dal Comitato di Programma</a:t>
            </a:r>
          </a:p>
        </p:txBody>
      </p:sp>
      <p:sp>
        <p:nvSpPr>
          <p:cNvPr id="10" name="Ovale 9"/>
          <p:cNvSpPr/>
          <p:nvPr/>
        </p:nvSpPr>
        <p:spPr>
          <a:xfrm>
            <a:off x="1344727" y="3025238"/>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2" name="Ovale 11"/>
          <p:cNvSpPr/>
          <p:nvPr/>
        </p:nvSpPr>
        <p:spPr>
          <a:xfrm>
            <a:off x="1340514" y="3768388"/>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8" name="Ovale 17">
            <a:extLst>
              <a:ext uri="{FF2B5EF4-FFF2-40B4-BE49-F238E27FC236}">
                <a16:creationId xmlns:a16="http://schemas.microsoft.com/office/drawing/2014/main" xmlns="" id="{0D8D3498-7632-4CA2-96EC-AF38C2C509EE}"/>
              </a:ext>
            </a:extLst>
          </p:cNvPr>
          <p:cNvSpPr/>
          <p:nvPr/>
        </p:nvSpPr>
        <p:spPr>
          <a:xfrm>
            <a:off x="1345160" y="3387238"/>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6" name="Titolo 1"/>
          <p:cNvSpPr txBox="1">
            <a:spLocks/>
          </p:cNvSpPr>
          <p:nvPr/>
        </p:nvSpPr>
        <p:spPr>
          <a:xfrm>
            <a:off x="1097279" y="553032"/>
            <a:ext cx="7047654"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Piazze della Prevenzione Sismica</a:t>
            </a:r>
          </a:p>
        </p:txBody>
      </p:sp>
      <p:sp>
        <p:nvSpPr>
          <p:cNvPr id="19" name="Rettangolo 18"/>
          <p:cNvSpPr/>
          <p:nvPr/>
        </p:nvSpPr>
        <p:spPr>
          <a:xfrm>
            <a:off x="1133974" y="1187571"/>
            <a:ext cx="6333626" cy="535531"/>
          </a:xfrm>
          <a:prstGeom prst="rect">
            <a:avLst/>
          </a:prstGeom>
        </p:spPr>
        <p:txBody>
          <a:bodyPr wrap="none">
            <a:noAutofit/>
          </a:bodyPr>
          <a:lstStyle/>
          <a:p>
            <a:pPr algn="just">
              <a:lnSpc>
                <a:spcPct val="120000"/>
              </a:lnSpc>
              <a:spcBef>
                <a:spcPct val="0"/>
              </a:spcBef>
            </a:pPr>
            <a:r>
              <a:rPr lang="it-IT" sz="2400" b="1" dirty="0">
                <a:solidFill>
                  <a:srgbClr val="C00000"/>
                </a:solidFill>
              </a:rPr>
              <a:t>Strumenti</a:t>
            </a:r>
          </a:p>
        </p:txBody>
      </p:sp>
      <p:pic>
        <p:nvPicPr>
          <p:cNvPr id="20" name="Immagine 19">
            <a:extLst>
              <a:ext uri="{FF2B5EF4-FFF2-40B4-BE49-F238E27FC236}">
                <a16:creationId xmlns:a16="http://schemas.microsoft.com/office/drawing/2014/main" xmlns="" id="{1F889927-D7FB-47AE-B628-D45CD8205669}"/>
              </a:ext>
            </a:extLst>
          </p:cNvPr>
          <p:cNvPicPr>
            <a:picLocks noChangeAspect="1"/>
          </p:cNvPicPr>
          <p:nvPr/>
        </p:nvPicPr>
        <p:blipFill>
          <a:blip r:embed="rId3"/>
          <a:stretch>
            <a:fillRect/>
          </a:stretch>
        </p:blipFill>
        <p:spPr>
          <a:xfrm>
            <a:off x="9979159" y="177129"/>
            <a:ext cx="1146727" cy="1146727"/>
          </a:xfrm>
          <a:prstGeom prst="rect">
            <a:avLst/>
          </a:prstGeom>
        </p:spPr>
      </p:pic>
    </p:spTree>
    <p:extLst>
      <p:ext uri="{BB962C8B-B14F-4D97-AF65-F5344CB8AC3E}">
        <p14:creationId xmlns:p14="http://schemas.microsoft.com/office/powerpoint/2010/main" val="1017600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2"/>
          </p:nvPr>
        </p:nvSpPr>
        <p:spPr/>
        <p:txBody>
          <a:bodyPr/>
          <a:lstStyle/>
          <a:p>
            <a:fld id="{6113E31D-E2AB-40D1-8B51-AFA5AFEF393A}" type="slidenum">
              <a:rPr lang="en-US" smtClean="0"/>
              <a:pPr/>
              <a:t>16</a:t>
            </a:fld>
            <a:endParaRPr lang="en-US" dirty="0"/>
          </a:p>
        </p:txBody>
      </p:sp>
      <p:pic>
        <p:nvPicPr>
          <p:cNvPr id="7" name="Immagine 6"/>
          <p:cNvPicPr>
            <a:picLocks noChangeAspect="1"/>
          </p:cNvPicPr>
          <p:nvPr/>
        </p:nvPicPr>
        <p:blipFill>
          <a:blip r:embed="rId2"/>
          <a:stretch>
            <a:fillRect/>
          </a:stretch>
        </p:blipFill>
        <p:spPr>
          <a:xfrm rot="16200000">
            <a:off x="-2853532" y="2853531"/>
            <a:ext cx="6329363" cy="622300"/>
          </a:xfrm>
          <a:prstGeom prst="rect">
            <a:avLst/>
          </a:prstGeom>
        </p:spPr>
      </p:pic>
      <p:sp>
        <p:nvSpPr>
          <p:cNvPr id="9"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2" name="Rettangolo 1"/>
          <p:cNvSpPr/>
          <p:nvPr/>
        </p:nvSpPr>
        <p:spPr>
          <a:xfrm>
            <a:off x="4101334" y="1822315"/>
            <a:ext cx="3369275" cy="446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1376782" y="2291594"/>
            <a:ext cx="9835701" cy="2785378"/>
          </a:xfrm>
          <a:prstGeom prst="rect">
            <a:avLst/>
          </a:prstGeom>
        </p:spPr>
        <p:txBody>
          <a:bodyPr wrap="square">
            <a:spAutoFit/>
          </a:bodyPr>
          <a:lstStyle/>
          <a:p>
            <a:pPr>
              <a:lnSpc>
                <a:spcPts val="3000"/>
              </a:lnSpc>
              <a:spcBef>
                <a:spcPct val="0"/>
              </a:spcBef>
            </a:pPr>
            <a:r>
              <a:rPr lang="it-IT" sz="2000" dirty="0">
                <a:solidFill>
                  <a:schemeClr val="tx1">
                    <a:lumMod val="75000"/>
                    <a:lumOff val="25000"/>
                  </a:schemeClr>
                </a:solidFill>
              </a:rPr>
              <a:t>L’Opuscolo Diamoci una Scossa! spiegherà al Cittadino, in modo chiaro, come prendere parte al programma di prevenzione attiva</a:t>
            </a:r>
          </a:p>
          <a:p>
            <a:pPr>
              <a:lnSpc>
                <a:spcPts val="3000"/>
              </a:lnSpc>
              <a:spcBef>
                <a:spcPct val="0"/>
              </a:spcBef>
            </a:pPr>
            <a:r>
              <a:rPr lang="it-IT" sz="2000" dirty="0">
                <a:solidFill>
                  <a:schemeClr val="tx1">
                    <a:lumMod val="75000"/>
                    <a:lumOff val="25000"/>
                  </a:schemeClr>
                </a:solidFill>
              </a:rPr>
              <a:t>Dal 30 settembre attraverso il portale il Cittadino potrà infatti richiedere per la propria abitazione una visita tecnica informativa da parte di un Professionista esperto e capire come utilizzare le agevolazioni (Sisma Bonus) oggi a sua disposizione per migliorarne la sicurezza con gran parte delle spese a carico dello Stato</a:t>
            </a:r>
          </a:p>
          <a:p>
            <a:pPr>
              <a:lnSpc>
                <a:spcPts val="3000"/>
              </a:lnSpc>
              <a:spcBef>
                <a:spcPct val="0"/>
              </a:spcBef>
            </a:pPr>
            <a:endParaRPr lang="it-IT" sz="2000" dirty="0">
              <a:solidFill>
                <a:schemeClr val="tx1">
                  <a:lumMod val="75000"/>
                  <a:lumOff val="25000"/>
                </a:schemeClr>
              </a:solidFill>
            </a:endParaRPr>
          </a:p>
        </p:txBody>
      </p:sp>
      <p:sp>
        <p:nvSpPr>
          <p:cNvPr id="15" name="Titolo 1"/>
          <p:cNvSpPr txBox="1">
            <a:spLocks/>
          </p:cNvSpPr>
          <p:nvPr/>
        </p:nvSpPr>
        <p:spPr>
          <a:xfrm>
            <a:off x="1097279" y="553032"/>
            <a:ext cx="7047654"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Materiale informativo</a:t>
            </a:r>
          </a:p>
        </p:txBody>
      </p:sp>
      <p:sp>
        <p:nvSpPr>
          <p:cNvPr id="16" name="Rettangolo 15"/>
          <p:cNvSpPr/>
          <p:nvPr/>
        </p:nvSpPr>
        <p:spPr>
          <a:xfrm>
            <a:off x="1133974" y="1187571"/>
            <a:ext cx="6333626" cy="535531"/>
          </a:xfrm>
          <a:prstGeom prst="rect">
            <a:avLst/>
          </a:prstGeom>
        </p:spPr>
        <p:txBody>
          <a:bodyPr wrap="none">
            <a:noAutofit/>
          </a:bodyPr>
          <a:lstStyle/>
          <a:p>
            <a:pPr algn="just">
              <a:lnSpc>
                <a:spcPct val="120000"/>
              </a:lnSpc>
              <a:spcBef>
                <a:spcPct val="0"/>
              </a:spcBef>
            </a:pPr>
            <a:r>
              <a:rPr lang="it-IT" sz="2400" b="1" dirty="0">
                <a:solidFill>
                  <a:srgbClr val="C00000"/>
                </a:solidFill>
              </a:rPr>
              <a:t>Opuscolo Diamoci una Scossa! e Opuscolo Sisma Bonus</a:t>
            </a:r>
          </a:p>
        </p:txBody>
      </p:sp>
      <p:pic>
        <p:nvPicPr>
          <p:cNvPr id="18" name="Immagine 17">
            <a:extLst>
              <a:ext uri="{FF2B5EF4-FFF2-40B4-BE49-F238E27FC236}">
                <a16:creationId xmlns:a16="http://schemas.microsoft.com/office/drawing/2014/main" xmlns="" id="{1F889927-D7FB-47AE-B628-D45CD8205669}"/>
              </a:ext>
            </a:extLst>
          </p:cNvPr>
          <p:cNvPicPr>
            <a:picLocks noChangeAspect="1"/>
          </p:cNvPicPr>
          <p:nvPr/>
        </p:nvPicPr>
        <p:blipFill>
          <a:blip r:embed="rId3"/>
          <a:stretch>
            <a:fillRect/>
          </a:stretch>
        </p:blipFill>
        <p:spPr>
          <a:xfrm>
            <a:off x="9702141" y="177129"/>
            <a:ext cx="1700764" cy="1146727"/>
          </a:xfrm>
          <a:prstGeom prst="rect">
            <a:avLst/>
          </a:prstGeom>
        </p:spPr>
      </p:pic>
      <p:sp>
        <p:nvSpPr>
          <p:cNvPr id="12" name="Rettangolo 11"/>
          <p:cNvSpPr/>
          <p:nvPr/>
        </p:nvSpPr>
        <p:spPr>
          <a:xfrm>
            <a:off x="1376782" y="4923003"/>
            <a:ext cx="10026123" cy="1631216"/>
          </a:xfrm>
          <a:prstGeom prst="rect">
            <a:avLst/>
          </a:prstGeom>
        </p:spPr>
        <p:txBody>
          <a:bodyPr wrap="square">
            <a:spAutoFit/>
          </a:bodyPr>
          <a:lstStyle/>
          <a:p>
            <a:pPr>
              <a:lnSpc>
                <a:spcPts val="3000"/>
              </a:lnSpc>
              <a:spcBef>
                <a:spcPct val="0"/>
              </a:spcBef>
            </a:pPr>
            <a:r>
              <a:rPr lang="it-IT" sz="2000" dirty="0">
                <a:solidFill>
                  <a:schemeClr val="tx1">
                    <a:lumMod val="75000"/>
                    <a:lumOff val="25000"/>
                  </a:schemeClr>
                </a:solidFill>
              </a:rPr>
              <a:t>L’Opuscolo Sisma Bonus spiegherà al Cittadino, in modo semplice, le modalità per acceder ai </a:t>
            </a:r>
            <a:r>
              <a:rPr lang="it-IT" sz="2000">
                <a:solidFill>
                  <a:schemeClr val="tx1">
                    <a:lumMod val="75000"/>
                    <a:lumOff val="25000"/>
                  </a:schemeClr>
                </a:solidFill>
              </a:rPr>
              <a:t>benefici del Sisma </a:t>
            </a:r>
            <a:r>
              <a:rPr lang="it-IT" sz="2000" dirty="0">
                <a:solidFill>
                  <a:schemeClr val="tx1">
                    <a:lumMod val="75000"/>
                    <a:lumOff val="25000"/>
                  </a:schemeClr>
                </a:solidFill>
              </a:rPr>
              <a:t>Bonus che prevedono </a:t>
            </a:r>
            <a:r>
              <a:rPr lang="it-IT" sz="2000">
                <a:solidFill>
                  <a:schemeClr val="tx1">
                    <a:lumMod val="75000"/>
                    <a:lumOff val="25000"/>
                  </a:schemeClr>
                </a:solidFill>
              </a:rPr>
              <a:t>un’agevolazione fiscale fino </a:t>
            </a:r>
            <a:r>
              <a:rPr lang="it-IT" sz="2000" dirty="0">
                <a:solidFill>
                  <a:schemeClr val="tx1">
                    <a:lumMod val="75000"/>
                    <a:lumOff val="25000"/>
                  </a:schemeClr>
                </a:solidFill>
              </a:rPr>
              <a:t>a 136.000 euro per unità abitativa </a:t>
            </a:r>
          </a:p>
          <a:p>
            <a:pPr>
              <a:lnSpc>
                <a:spcPts val="3000"/>
              </a:lnSpc>
              <a:spcBef>
                <a:spcPct val="0"/>
              </a:spcBef>
            </a:pPr>
            <a:endParaRPr lang="it-IT" sz="2000" dirty="0">
              <a:solidFill>
                <a:schemeClr val="tx1">
                  <a:lumMod val="75000"/>
                  <a:lumOff val="25000"/>
                </a:schemeClr>
              </a:solidFill>
            </a:endParaRPr>
          </a:p>
        </p:txBody>
      </p:sp>
    </p:spTree>
    <p:extLst>
      <p:ext uri="{BB962C8B-B14F-4D97-AF65-F5344CB8AC3E}">
        <p14:creationId xmlns:p14="http://schemas.microsoft.com/office/powerpoint/2010/main" val="2098962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2"/>
          </p:nvPr>
        </p:nvSpPr>
        <p:spPr/>
        <p:txBody>
          <a:bodyPr/>
          <a:lstStyle/>
          <a:p>
            <a:fld id="{6113E31D-E2AB-40D1-8B51-AFA5AFEF393A}" type="slidenum">
              <a:rPr lang="en-US" smtClean="0"/>
              <a:pPr/>
              <a:t>17</a:t>
            </a:fld>
            <a:endParaRPr lang="en-US" dirty="0"/>
          </a:p>
        </p:txBody>
      </p:sp>
      <p:pic>
        <p:nvPicPr>
          <p:cNvPr id="7" name="Immagine 6"/>
          <p:cNvPicPr>
            <a:picLocks noChangeAspect="1"/>
          </p:cNvPicPr>
          <p:nvPr/>
        </p:nvPicPr>
        <p:blipFill>
          <a:blip r:embed="rId2"/>
          <a:stretch>
            <a:fillRect/>
          </a:stretch>
        </p:blipFill>
        <p:spPr>
          <a:xfrm rot="16200000">
            <a:off x="-2853532" y="2853531"/>
            <a:ext cx="6329363" cy="622300"/>
          </a:xfrm>
          <a:prstGeom prst="rect">
            <a:avLst/>
          </a:prstGeom>
        </p:spPr>
      </p:pic>
      <p:sp>
        <p:nvSpPr>
          <p:cNvPr id="9"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2" name="Rettangolo 1"/>
          <p:cNvSpPr/>
          <p:nvPr/>
        </p:nvSpPr>
        <p:spPr>
          <a:xfrm>
            <a:off x="4101334" y="1822315"/>
            <a:ext cx="3369275" cy="446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1376782" y="2291594"/>
            <a:ext cx="9723609" cy="3170099"/>
          </a:xfrm>
          <a:prstGeom prst="rect">
            <a:avLst/>
          </a:prstGeom>
        </p:spPr>
        <p:txBody>
          <a:bodyPr wrap="square">
            <a:spAutoFit/>
          </a:bodyPr>
          <a:lstStyle/>
          <a:p>
            <a:pPr>
              <a:lnSpc>
                <a:spcPts val="3000"/>
              </a:lnSpc>
              <a:spcBef>
                <a:spcPct val="0"/>
              </a:spcBef>
            </a:pPr>
            <a:r>
              <a:rPr lang="it-IT" sz="2000" dirty="0">
                <a:solidFill>
                  <a:schemeClr val="tx1">
                    <a:lumMod val="75000"/>
                    <a:lumOff val="25000"/>
                  </a:schemeClr>
                </a:solidFill>
              </a:rPr>
              <a:t>L’Opuscolo spiegherà al Cittadino, in modo semplice e chiaro, come prendere parte al programma di prevenzione attiva Diamoci una Scossa!</a:t>
            </a:r>
          </a:p>
          <a:p>
            <a:pPr>
              <a:lnSpc>
                <a:spcPts val="3000"/>
              </a:lnSpc>
              <a:spcBef>
                <a:spcPct val="0"/>
              </a:spcBef>
            </a:pPr>
            <a:endParaRPr lang="it-IT" sz="2000" dirty="0">
              <a:solidFill>
                <a:schemeClr val="tx1">
                  <a:lumMod val="75000"/>
                  <a:lumOff val="25000"/>
                </a:schemeClr>
              </a:solidFill>
            </a:endParaRPr>
          </a:p>
          <a:p>
            <a:pPr>
              <a:lnSpc>
                <a:spcPts val="3000"/>
              </a:lnSpc>
              <a:spcBef>
                <a:spcPct val="0"/>
              </a:spcBef>
            </a:pPr>
            <a:r>
              <a:rPr lang="it-IT" sz="2000" dirty="0">
                <a:solidFill>
                  <a:schemeClr val="tx1">
                    <a:lumMod val="75000"/>
                    <a:lumOff val="25000"/>
                  </a:schemeClr>
                </a:solidFill>
              </a:rPr>
              <a:t>Dal 30 settembre attraverso il portale il Cittadino potrà infatti richiedere per la propria abitazione una visita tecnica informativa da parte di un Professionista esperto e capire come utilizzare le agevolazioni (Sisma Bonus) oggi a sua disposizione per migliorarne la sicurezza con gran parte delle spese a carico dello Stato</a:t>
            </a:r>
          </a:p>
          <a:p>
            <a:pPr>
              <a:lnSpc>
                <a:spcPts val="3000"/>
              </a:lnSpc>
              <a:spcBef>
                <a:spcPct val="0"/>
              </a:spcBef>
            </a:pPr>
            <a:endParaRPr lang="it-IT" sz="2000" dirty="0">
              <a:solidFill>
                <a:schemeClr val="tx1">
                  <a:lumMod val="75000"/>
                  <a:lumOff val="25000"/>
                </a:schemeClr>
              </a:solidFill>
            </a:endParaRPr>
          </a:p>
        </p:txBody>
      </p:sp>
      <p:sp>
        <p:nvSpPr>
          <p:cNvPr id="15" name="Titolo 1"/>
          <p:cNvSpPr txBox="1">
            <a:spLocks/>
          </p:cNvSpPr>
          <p:nvPr/>
        </p:nvSpPr>
        <p:spPr>
          <a:xfrm>
            <a:off x="1097279" y="553032"/>
            <a:ext cx="7047654"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Materiale informativo</a:t>
            </a:r>
          </a:p>
        </p:txBody>
      </p:sp>
      <p:sp>
        <p:nvSpPr>
          <p:cNvPr id="16" name="Rettangolo 15"/>
          <p:cNvSpPr/>
          <p:nvPr/>
        </p:nvSpPr>
        <p:spPr>
          <a:xfrm>
            <a:off x="1133974" y="1187571"/>
            <a:ext cx="6333626" cy="535531"/>
          </a:xfrm>
          <a:prstGeom prst="rect">
            <a:avLst/>
          </a:prstGeom>
        </p:spPr>
        <p:txBody>
          <a:bodyPr wrap="none">
            <a:noAutofit/>
          </a:bodyPr>
          <a:lstStyle/>
          <a:p>
            <a:pPr algn="just">
              <a:lnSpc>
                <a:spcPct val="120000"/>
              </a:lnSpc>
              <a:spcBef>
                <a:spcPct val="0"/>
              </a:spcBef>
            </a:pPr>
            <a:r>
              <a:rPr lang="it-IT" sz="2400" b="1" dirty="0">
                <a:solidFill>
                  <a:srgbClr val="C00000"/>
                </a:solidFill>
              </a:rPr>
              <a:t>Opuscolo Diamoci una Scossa!</a:t>
            </a:r>
          </a:p>
        </p:txBody>
      </p:sp>
      <p:pic>
        <p:nvPicPr>
          <p:cNvPr id="10" name="Immagine 9">
            <a:extLst>
              <a:ext uri="{FF2B5EF4-FFF2-40B4-BE49-F238E27FC236}">
                <a16:creationId xmlns:a16="http://schemas.microsoft.com/office/drawing/2014/main" xmlns="" id="{2445E4EB-1CBD-405B-B4FE-BD7C24BAEF19}"/>
              </a:ext>
            </a:extLst>
          </p:cNvPr>
          <p:cNvPicPr>
            <a:picLocks noChangeAspect="1"/>
          </p:cNvPicPr>
          <p:nvPr/>
        </p:nvPicPr>
        <p:blipFill>
          <a:blip r:embed="rId3"/>
          <a:stretch>
            <a:fillRect/>
          </a:stretch>
        </p:blipFill>
        <p:spPr>
          <a:xfrm>
            <a:off x="10556470" y="272409"/>
            <a:ext cx="902208" cy="902208"/>
          </a:xfrm>
          <a:prstGeom prst="rect">
            <a:avLst/>
          </a:prstGeom>
        </p:spPr>
      </p:pic>
    </p:spTree>
    <p:extLst>
      <p:ext uri="{BB962C8B-B14F-4D97-AF65-F5344CB8AC3E}">
        <p14:creationId xmlns:p14="http://schemas.microsoft.com/office/powerpoint/2010/main" val="890087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2"/>
          </p:nvPr>
        </p:nvSpPr>
        <p:spPr/>
        <p:txBody>
          <a:bodyPr/>
          <a:lstStyle/>
          <a:p>
            <a:fld id="{6113E31D-E2AB-40D1-8B51-AFA5AFEF393A}" type="slidenum">
              <a:rPr lang="en-US" smtClean="0"/>
              <a:pPr/>
              <a:t>18</a:t>
            </a:fld>
            <a:endParaRPr lang="en-US" dirty="0"/>
          </a:p>
        </p:txBody>
      </p:sp>
      <p:pic>
        <p:nvPicPr>
          <p:cNvPr id="3" name="Immagine 2">
            <a:extLst>
              <a:ext uri="{FF2B5EF4-FFF2-40B4-BE49-F238E27FC236}">
                <a16:creationId xmlns:a16="http://schemas.microsoft.com/office/drawing/2014/main" xmlns="" id="{AF0E8D0F-E7CF-4CDD-A2D6-0F7D599E3EAD}"/>
              </a:ext>
            </a:extLst>
          </p:cNvPr>
          <p:cNvPicPr>
            <a:picLocks noChangeAspect="1"/>
          </p:cNvPicPr>
          <p:nvPr/>
        </p:nvPicPr>
        <p:blipFill>
          <a:blip r:embed="rId2"/>
          <a:stretch>
            <a:fillRect/>
          </a:stretch>
        </p:blipFill>
        <p:spPr>
          <a:xfrm>
            <a:off x="1190413" y="1822315"/>
            <a:ext cx="5957626" cy="4438900"/>
          </a:xfrm>
          <a:prstGeom prst="rect">
            <a:avLst/>
          </a:prstGeom>
        </p:spPr>
      </p:pic>
      <p:pic>
        <p:nvPicPr>
          <p:cNvPr id="7" name="Immagine 6"/>
          <p:cNvPicPr>
            <a:picLocks noChangeAspect="1"/>
          </p:cNvPicPr>
          <p:nvPr/>
        </p:nvPicPr>
        <p:blipFill>
          <a:blip r:embed="rId3"/>
          <a:stretch>
            <a:fillRect/>
          </a:stretch>
        </p:blipFill>
        <p:spPr>
          <a:xfrm rot="16200000">
            <a:off x="-2853532" y="2853531"/>
            <a:ext cx="6329363" cy="622300"/>
          </a:xfrm>
          <a:prstGeom prst="rect">
            <a:avLst/>
          </a:prstGeom>
        </p:spPr>
      </p:pic>
      <p:sp>
        <p:nvSpPr>
          <p:cNvPr id="9"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2" name="Rettangolo 1"/>
          <p:cNvSpPr/>
          <p:nvPr/>
        </p:nvSpPr>
        <p:spPr>
          <a:xfrm>
            <a:off x="4101334" y="1822315"/>
            <a:ext cx="3369275" cy="446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4723836" y="2075301"/>
            <a:ext cx="6488647" cy="3526350"/>
          </a:xfrm>
          <a:prstGeom prst="rect">
            <a:avLst/>
          </a:prstGeom>
        </p:spPr>
        <p:txBody>
          <a:bodyPr wrap="square">
            <a:spAutoFit/>
          </a:bodyPr>
          <a:lstStyle/>
          <a:p>
            <a:pPr>
              <a:lnSpc>
                <a:spcPts val="3000"/>
              </a:lnSpc>
              <a:spcBef>
                <a:spcPct val="0"/>
              </a:spcBef>
            </a:pPr>
            <a:r>
              <a:rPr lang="it-IT" sz="2000" dirty="0">
                <a:solidFill>
                  <a:schemeClr val="tx1">
                    <a:lumMod val="75000"/>
                    <a:lumOff val="25000"/>
                  </a:schemeClr>
                </a:solidFill>
              </a:rPr>
              <a:t>Nelle Piazze della Prevenzione Sismica sarà distribuito un opuscolo che spiega al Cittadino in cosa consista la Sicurezza sismica di un edificio con un linguaggio semplice ma scientificamente corretto</a:t>
            </a:r>
          </a:p>
          <a:p>
            <a:pPr>
              <a:lnSpc>
                <a:spcPts val="3000"/>
              </a:lnSpc>
              <a:spcBef>
                <a:spcPct val="0"/>
              </a:spcBef>
            </a:pPr>
            <a:endParaRPr lang="it-IT" sz="2000" dirty="0">
              <a:solidFill>
                <a:schemeClr val="tx1">
                  <a:lumMod val="75000"/>
                  <a:lumOff val="25000"/>
                </a:schemeClr>
              </a:solidFill>
            </a:endParaRPr>
          </a:p>
          <a:p>
            <a:pPr>
              <a:lnSpc>
                <a:spcPts val="3000"/>
              </a:lnSpc>
              <a:spcBef>
                <a:spcPct val="0"/>
              </a:spcBef>
            </a:pPr>
            <a:r>
              <a:rPr lang="it-IT" sz="2000" dirty="0">
                <a:solidFill>
                  <a:schemeClr val="tx1">
                    <a:lumMod val="75000"/>
                    <a:lumOff val="25000"/>
                  </a:schemeClr>
                </a:solidFill>
              </a:rPr>
              <a:t>L’Opuscolo usa in modo ironico l’analogia tra il corpo umano e un edificio, con il Professionista nella veste del medico in grado di diagnosticarne lo stato di salute e consigliare le migliori terapie </a:t>
            </a:r>
          </a:p>
        </p:txBody>
      </p:sp>
      <p:sp>
        <p:nvSpPr>
          <p:cNvPr id="15" name="Titolo 1"/>
          <p:cNvSpPr txBox="1">
            <a:spLocks/>
          </p:cNvSpPr>
          <p:nvPr/>
        </p:nvSpPr>
        <p:spPr>
          <a:xfrm>
            <a:off x="1097279" y="553032"/>
            <a:ext cx="7047654"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Materiale informativo</a:t>
            </a:r>
          </a:p>
        </p:txBody>
      </p:sp>
      <p:sp>
        <p:nvSpPr>
          <p:cNvPr id="16" name="Rettangolo 15"/>
          <p:cNvSpPr/>
          <p:nvPr/>
        </p:nvSpPr>
        <p:spPr>
          <a:xfrm>
            <a:off x="1133974" y="1187571"/>
            <a:ext cx="6333626" cy="535531"/>
          </a:xfrm>
          <a:prstGeom prst="rect">
            <a:avLst/>
          </a:prstGeom>
        </p:spPr>
        <p:txBody>
          <a:bodyPr wrap="none">
            <a:noAutofit/>
          </a:bodyPr>
          <a:lstStyle/>
          <a:p>
            <a:pPr algn="just">
              <a:lnSpc>
                <a:spcPct val="120000"/>
              </a:lnSpc>
              <a:spcBef>
                <a:spcPct val="0"/>
              </a:spcBef>
            </a:pPr>
            <a:r>
              <a:rPr lang="it-IT" sz="2400" b="1" dirty="0">
                <a:solidFill>
                  <a:srgbClr val="C00000"/>
                </a:solidFill>
              </a:rPr>
              <a:t>Opuscolo Sicurezza Sismica</a:t>
            </a:r>
          </a:p>
        </p:txBody>
      </p:sp>
      <p:pic>
        <p:nvPicPr>
          <p:cNvPr id="12" name="Immagine 11">
            <a:extLst>
              <a:ext uri="{FF2B5EF4-FFF2-40B4-BE49-F238E27FC236}">
                <a16:creationId xmlns:a16="http://schemas.microsoft.com/office/drawing/2014/main" xmlns="" id="{CFE51971-775A-4679-837E-8CEDE360F27B}"/>
              </a:ext>
            </a:extLst>
          </p:cNvPr>
          <p:cNvPicPr>
            <a:picLocks noChangeAspect="1"/>
          </p:cNvPicPr>
          <p:nvPr/>
        </p:nvPicPr>
        <p:blipFill>
          <a:blip r:embed="rId4"/>
          <a:stretch>
            <a:fillRect/>
          </a:stretch>
        </p:blipFill>
        <p:spPr>
          <a:xfrm>
            <a:off x="10556470" y="272409"/>
            <a:ext cx="902208" cy="902208"/>
          </a:xfrm>
          <a:prstGeom prst="rect">
            <a:avLst/>
          </a:prstGeom>
        </p:spPr>
      </p:pic>
    </p:spTree>
    <p:extLst>
      <p:ext uri="{BB962C8B-B14F-4D97-AF65-F5344CB8AC3E}">
        <p14:creationId xmlns:p14="http://schemas.microsoft.com/office/powerpoint/2010/main" val="295339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2"/>
          </p:nvPr>
        </p:nvSpPr>
        <p:spPr/>
        <p:txBody>
          <a:bodyPr/>
          <a:lstStyle/>
          <a:p>
            <a:fld id="{6113E31D-E2AB-40D1-8B51-AFA5AFEF393A}" type="slidenum">
              <a:rPr lang="en-US" smtClean="0"/>
              <a:pPr/>
              <a:t>19</a:t>
            </a:fld>
            <a:endParaRPr lang="en-US" dirty="0"/>
          </a:p>
        </p:txBody>
      </p:sp>
      <p:pic>
        <p:nvPicPr>
          <p:cNvPr id="7" name="Immagine 6">
            <a:extLst>
              <a:ext uri="{FF2B5EF4-FFF2-40B4-BE49-F238E27FC236}">
                <a16:creationId xmlns:a16="http://schemas.microsoft.com/office/drawing/2014/main" xmlns="" id="{20B4A8C6-C5EB-4A86-8C9F-6CBF8584A812}"/>
              </a:ext>
            </a:extLst>
          </p:cNvPr>
          <p:cNvPicPr>
            <a:picLocks noChangeAspect="1"/>
          </p:cNvPicPr>
          <p:nvPr/>
        </p:nvPicPr>
        <p:blipFill>
          <a:blip r:embed="rId2"/>
          <a:stretch>
            <a:fillRect/>
          </a:stretch>
        </p:blipFill>
        <p:spPr>
          <a:xfrm>
            <a:off x="1181805" y="1776719"/>
            <a:ext cx="6036404" cy="4486921"/>
          </a:xfrm>
          <a:prstGeom prst="rect">
            <a:avLst/>
          </a:prstGeom>
        </p:spPr>
      </p:pic>
      <p:pic>
        <p:nvPicPr>
          <p:cNvPr id="10" name="Immagine 9"/>
          <p:cNvPicPr>
            <a:picLocks noChangeAspect="1"/>
          </p:cNvPicPr>
          <p:nvPr/>
        </p:nvPicPr>
        <p:blipFill>
          <a:blip r:embed="rId3"/>
          <a:stretch>
            <a:fillRect/>
          </a:stretch>
        </p:blipFill>
        <p:spPr>
          <a:xfrm rot="16200000">
            <a:off x="-2853532" y="2853531"/>
            <a:ext cx="6329363" cy="622300"/>
          </a:xfrm>
          <a:prstGeom prst="rect">
            <a:avLst/>
          </a:prstGeom>
        </p:spPr>
      </p:pic>
      <p:sp>
        <p:nvSpPr>
          <p:cNvPr id="12"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3" name="Rettangolo 12"/>
          <p:cNvSpPr/>
          <p:nvPr/>
        </p:nvSpPr>
        <p:spPr>
          <a:xfrm>
            <a:off x="4211406" y="1822315"/>
            <a:ext cx="3369275" cy="446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4732864" y="2078302"/>
            <a:ext cx="6394949" cy="2756909"/>
          </a:xfrm>
          <a:prstGeom prst="rect">
            <a:avLst/>
          </a:prstGeom>
        </p:spPr>
        <p:txBody>
          <a:bodyPr wrap="square">
            <a:spAutoFit/>
          </a:bodyPr>
          <a:lstStyle/>
          <a:p>
            <a:pPr>
              <a:lnSpc>
                <a:spcPts val="3000"/>
              </a:lnSpc>
              <a:spcBef>
                <a:spcPct val="0"/>
              </a:spcBef>
            </a:pPr>
            <a:r>
              <a:rPr lang="it-IT" sz="2000" dirty="0">
                <a:solidFill>
                  <a:schemeClr val="tx1">
                    <a:lumMod val="75000"/>
                    <a:lumOff val="25000"/>
                  </a:schemeClr>
                </a:solidFill>
              </a:rPr>
              <a:t>L’Opuscolo sulla Sicurezza sismica fa uso di un linguaggio universale e diretto come quello dei </a:t>
            </a:r>
            <a:r>
              <a:rPr lang="it-IT" sz="2000" b="1" dirty="0">
                <a:solidFill>
                  <a:srgbClr val="C00000"/>
                </a:solidFill>
              </a:rPr>
              <a:t>fumetti</a:t>
            </a:r>
            <a:r>
              <a:rPr lang="it-IT" sz="2000" dirty="0">
                <a:solidFill>
                  <a:schemeClr val="tx1">
                    <a:lumMod val="75000"/>
                    <a:lumOff val="25000"/>
                  </a:schemeClr>
                </a:solidFill>
              </a:rPr>
              <a:t> in grado di comunicare con semplicità concetti che, se spiegati con un linguaggio tecnico, apparirebbero al Cittadino troppo complessi e specialistici riducendo l’efficacia della stessa comunicazione </a:t>
            </a:r>
          </a:p>
          <a:p>
            <a:pPr>
              <a:lnSpc>
                <a:spcPts val="3000"/>
              </a:lnSpc>
              <a:spcBef>
                <a:spcPct val="0"/>
              </a:spcBef>
            </a:pPr>
            <a:endParaRPr lang="it-IT" sz="2000" dirty="0">
              <a:solidFill>
                <a:schemeClr val="tx1">
                  <a:lumMod val="75000"/>
                  <a:lumOff val="25000"/>
                </a:schemeClr>
              </a:solidFill>
            </a:endParaRPr>
          </a:p>
        </p:txBody>
      </p:sp>
      <p:sp>
        <p:nvSpPr>
          <p:cNvPr id="2" name="Rettangolo 1"/>
          <p:cNvSpPr/>
          <p:nvPr/>
        </p:nvSpPr>
        <p:spPr>
          <a:xfrm>
            <a:off x="804338" y="5283200"/>
            <a:ext cx="411480" cy="98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itolo 1"/>
          <p:cNvSpPr txBox="1">
            <a:spLocks/>
          </p:cNvSpPr>
          <p:nvPr/>
        </p:nvSpPr>
        <p:spPr>
          <a:xfrm>
            <a:off x="1097279" y="553032"/>
            <a:ext cx="7047654"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Materiale informativo</a:t>
            </a:r>
          </a:p>
        </p:txBody>
      </p:sp>
      <p:sp>
        <p:nvSpPr>
          <p:cNvPr id="18" name="Rettangolo 17"/>
          <p:cNvSpPr/>
          <p:nvPr/>
        </p:nvSpPr>
        <p:spPr>
          <a:xfrm>
            <a:off x="1133974" y="1187571"/>
            <a:ext cx="6333626" cy="535531"/>
          </a:xfrm>
          <a:prstGeom prst="rect">
            <a:avLst/>
          </a:prstGeom>
        </p:spPr>
        <p:txBody>
          <a:bodyPr wrap="none">
            <a:noAutofit/>
          </a:bodyPr>
          <a:lstStyle/>
          <a:p>
            <a:pPr algn="just">
              <a:lnSpc>
                <a:spcPct val="120000"/>
              </a:lnSpc>
              <a:spcBef>
                <a:spcPct val="0"/>
              </a:spcBef>
            </a:pPr>
            <a:r>
              <a:rPr lang="it-IT" sz="2400" b="1" dirty="0">
                <a:solidFill>
                  <a:srgbClr val="C00000"/>
                </a:solidFill>
              </a:rPr>
              <a:t>Linguaggio semplice ed ironico</a:t>
            </a:r>
          </a:p>
        </p:txBody>
      </p:sp>
      <p:pic>
        <p:nvPicPr>
          <p:cNvPr id="14" name="Immagine 13">
            <a:extLst>
              <a:ext uri="{FF2B5EF4-FFF2-40B4-BE49-F238E27FC236}">
                <a16:creationId xmlns:a16="http://schemas.microsoft.com/office/drawing/2014/main" xmlns="" id="{92810770-6739-48E5-B2D3-7E1D5E351A04}"/>
              </a:ext>
            </a:extLst>
          </p:cNvPr>
          <p:cNvPicPr>
            <a:picLocks noChangeAspect="1"/>
          </p:cNvPicPr>
          <p:nvPr/>
        </p:nvPicPr>
        <p:blipFill>
          <a:blip r:embed="rId4"/>
          <a:stretch>
            <a:fillRect/>
          </a:stretch>
        </p:blipFill>
        <p:spPr>
          <a:xfrm>
            <a:off x="10556470" y="272409"/>
            <a:ext cx="902208" cy="902208"/>
          </a:xfrm>
          <a:prstGeom prst="rect">
            <a:avLst/>
          </a:prstGeom>
        </p:spPr>
      </p:pic>
    </p:spTree>
    <p:extLst>
      <p:ext uri="{BB962C8B-B14F-4D97-AF65-F5344CB8AC3E}">
        <p14:creationId xmlns:p14="http://schemas.microsoft.com/office/powerpoint/2010/main" val="645254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FAB73BC-B049-4115-A692-8D63A059BFB8}" type="slidenum">
              <a:rPr lang="en-US" smtClean="0"/>
              <a:pPr/>
              <a:t>2</a:t>
            </a:fld>
            <a:endParaRPr lang="en-US" dirty="0"/>
          </a:p>
        </p:txBody>
      </p:sp>
      <p:sp>
        <p:nvSpPr>
          <p:cNvPr id="4" name="Titolo 1"/>
          <p:cNvSpPr txBox="1">
            <a:spLocks/>
          </p:cNvSpPr>
          <p:nvPr/>
        </p:nvSpPr>
        <p:spPr>
          <a:xfrm>
            <a:off x="1097279" y="553032"/>
            <a:ext cx="7047654"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Cronoprogramma</a:t>
            </a:r>
          </a:p>
        </p:txBody>
      </p:sp>
      <p:sp>
        <p:nvSpPr>
          <p:cNvPr id="5" name="Rettangolo 4"/>
          <p:cNvSpPr/>
          <p:nvPr/>
        </p:nvSpPr>
        <p:spPr>
          <a:xfrm>
            <a:off x="1133974" y="1187571"/>
            <a:ext cx="3410806" cy="535531"/>
          </a:xfrm>
          <a:prstGeom prst="rect">
            <a:avLst/>
          </a:prstGeom>
        </p:spPr>
        <p:txBody>
          <a:bodyPr wrap="none">
            <a:noAutofit/>
          </a:bodyPr>
          <a:lstStyle/>
          <a:p>
            <a:pPr algn="just">
              <a:lnSpc>
                <a:spcPct val="120000"/>
              </a:lnSpc>
              <a:spcBef>
                <a:spcPct val="0"/>
              </a:spcBef>
            </a:pPr>
            <a:r>
              <a:rPr lang="it-IT" sz="2400" b="1" dirty="0">
                <a:solidFill>
                  <a:srgbClr val="C00000"/>
                </a:solidFill>
              </a:rPr>
              <a:t>Giornata nazionale &amp; Diamoci una Scossa!</a:t>
            </a:r>
          </a:p>
        </p:txBody>
      </p:sp>
      <p:cxnSp>
        <p:nvCxnSpPr>
          <p:cNvPr id="6" name="Connettore 1 5"/>
          <p:cNvCxnSpPr>
            <a:stCxn id="9" idx="6"/>
          </p:cNvCxnSpPr>
          <p:nvPr/>
        </p:nvCxnSpPr>
        <p:spPr>
          <a:xfrm flipV="1">
            <a:off x="5309686" y="3467417"/>
            <a:ext cx="6184548" cy="25591"/>
          </a:xfrm>
          <a:prstGeom prst="line">
            <a:avLst/>
          </a:prstGeom>
        </p:spPr>
        <p:style>
          <a:lnRef idx="3">
            <a:schemeClr val="accent1"/>
          </a:lnRef>
          <a:fillRef idx="0">
            <a:schemeClr val="accent1"/>
          </a:fillRef>
          <a:effectRef idx="2">
            <a:schemeClr val="accent1"/>
          </a:effectRef>
          <a:fontRef idx="minor">
            <a:schemeClr val="tx1"/>
          </a:fontRef>
        </p:style>
      </p:cxnSp>
      <p:sp>
        <p:nvSpPr>
          <p:cNvPr id="9" name="Ovale 8"/>
          <p:cNvSpPr/>
          <p:nvPr/>
        </p:nvSpPr>
        <p:spPr>
          <a:xfrm>
            <a:off x="5081086" y="3369564"/>
            <a:ext cx="228600" cy="24688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sp>
        <p:nvSpPr>
          <p:cNvPr id="10" name="Ovale 9"/>
          <p:cNvSpPr/>
          <p:nvPr/>
        </p:nvSpPr>
        <p:spPr>
          <a:xfrm>
            <a:off x="11379934" y="3353307"/>
            <a:ext cx="228600" cy="246888"/>
          </a:xfrm>
          <a:prstGeom prst="ellipse">
            <a:avLst/>
          </a:prstGeom>
          <a:solidFill>
            <a:srgbClr val="E6AC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sp>
        <p:nvSpPr>
          <p:cNvPr id="12" name="Rettangolo 11"/>
          <p:cNvSpPr/>
          <p:nvPr/>
        </p:nvSpPr>
        <p:spPr>
          <a:xfrm>
            <a:off x="6516641" y="4245604"/>
            <a:ext cx="2314447" cy="383182"/>
          </a:xfrm>
          <a:prstGeom prst="rect">
            <a:avLst/>
          </a:prstGeom>
        </p:spPr>
        <p:txBody>
          <a:bodyPr wrap="square">
            <a:spAutoFit/>
          </a:bodyPr>
          <a:lstStyle/>
          <a:p>
            <a:pPr algn="ctr">
              <a:lnSpc>
                <a:spcPct val="90000"/>
              </a:lnSpc>
              <a:spcBef>
                <a:spcPct val="0"/>
              </a:spcBef>
            </a:pPr>
            <a:r>
              <a:rPr lang="it-IT" sz="900" b="1" dirty="0">
                <a:solidFill>
                  <a:srgbClr val="C00000"/>
                </a:solidFill>
              </a:rPr>
              <a:t>ROMA</a:t>
            </a:r>
          </a:p>
          <a:p>
            <a:pPr algn="ctr">
              <a:lnSpc>
                <a:spcPct val="90000"/>
              </a:lnSpc>
              <a:spcBef>
                <a:spcPct val="0"/>
              </a:spcBef>
            </a:pPr>
            <a:r>
              <a:rPr lang="it-IT" sz="1200" b="1" dirty="0">
                <a:solidFill>
                  <a:srgbClr val="C00000"/>
                </a:solidFill>
              </a:rPr>
              <a:t>GIORNATA CELEBRATIVA</a:t>
            </a:r>
          </a:p>
        </p:txBody>
      </p:sp>
      <p:sp>
        <p:nvSpPr>
          <p:cNvPr id="13" name="Rettangolo 12"/>
          <p:cNvSpPr/>
          <p:nvPr/>
        </p:nvSpPr>
        <p:spPr>
          <a:xfrm>
            <a:off x="8583199" y="2963156"/>
            <a:ext cx="3176342" cy="480131"/>
          </a:xfrm>
          <a:prstGeom prst="rect">
            <a:avLst/>
          </a:prstGeom>
        </p:spPr>
        <p:txBody>
          <a:bodyPr wrap="square">
            <a:spAutoFit/>
          </a:bodyPr>
          <a:lstStyle/>
          <a:p>
            <a:pPr algn="ctr">
              <a:lnSpc>
                <a:spcPct val="90000"/>
              </a:lnSpc>
              <a:spcBef>
                <a:spcPct val="0"/>
              </a:spcBef>
            </a:pPr>
            <a:r>
              <a:rPr lang="it-IT" sz="1200" b="1">
                <a:solidFill>
                  <a:srgbClr val="C00000"/>
                </a:solidFill>
              </a:rPr>
              <a:t>Mese Prevenzione </a:t>
            </a:r>
            <a:r>
              <a:rPr lang="it-IT" sz="1200" b="1" dirty="0">
                <a:solidFill>
                  <a:srgbClr val="C00000"/>
                </a:solidFill>
              </a:rPr>
              <a:t>Sismica</a:t>
            </a:r>
          </a:p>
          <a:p>
            <a:pPr algn="ctr">
              <a:lnSpc>
                <a:spcPct val="120000"/>
              </a:lnSpc>
              <a:spcBef>
                <a:spcPct val="0"/>
              </a:spcBef>
            </a:pPr>
            <a:r>
              <a:rPr lang="it-IT" sz="1200" b="1" dirty="0">
                <a:solidFill>
                  <a:srgbClr val="C00000"/>
                </a:solidFill>
              </a:rPr>
              <a:t>DIAMOCI UNA SCOSSA!</a:t>
            </a:r>
          </a:p>
        </p:txBody>
      </p:sp>
      <p:sp>
        <p:nvSpPr>
          <p:cNvPr id="14" name="Rettangolo 13"/>
          <p:cNvSpPr/>
          <p:nvPr/>
        </p:nvSpPr>
        <p:spPr>
          <a:xfrm>
            <a:off x="10997734" y="3714305"/>
            <a:ext cx="1046890" cy="276999"/>
          </a:xfrm>
          <a:prstGeom prst="rect">
            <a:avLst/>
          </a:prstGeom>
        </p:spPr>
        <p:txBody>
          <a:bodyPr wrap="none">
            <a:spAutoFit/>
          </a:bodyPr>
          <a:lstStyle/>
          <a:p>
            <a:pPr algn="r">
              <a:spcBef>
                <a:spcPct val="0"/>
              </a:spcBef>
            </a:pPr>
            <a:r>
              <a:rPr lang="it-IT" sz="1200" b="1" dirty="0">
                <a:solidFill>
                  <a:schemeClr val="tx1">
                    <a:lumMod val="75000"/>
                    <a:lumOff val="25000"/>
                  </a:schemeClr>
                </a:solidFill>
              </a:rPr>
              <a:t>30 Novembre</a:t>
            </a:r>
          </a:p>
        </p:txBody>
      </p:sp>
      <p:sp>
        <p:nvSpPr>
          <p:cNvPr id="15" name="Rettangolo 14"/>
          <p:cNvSpPr/>
          <p:nvPr/>
        </p:nvSpPr>
        <p:spPr>
          <a:xfrm>
            <a:off x="7160805" y="2970495"/>
            <a:ext cx="1042593" cy="299184"/>
          </a:xfrm>
          <a:prstGeom prst="rect">
            <a:avLst/>
          </a:prstGeom>
        </p:spPr>
        <p:txBody>
          <a:bodyPr wrap="none">
            <a:spAutoFit/>
          </a:bodyPr>
          <a:lstStyle/>
          <a:p>
            <a:pPr algn="ctr">
              <a:lnSpc>
                <a:spcPct val="120000"/>
              </a:lnSpc>
              <a:spcBef>
                <a:spcPct val="0"/>
              </a:spcBef>
            </a:pPr>
            <a:r>
              <a:rPr lang="it-IT" sz="1200" b="1" dirty="0">
                <a:solidFill>
                  <a:schemeClr val="tx1">
                    <a:lumMod val="75000"/>
                    <a:lumOff val="25000"/>
                  </a:schemeClr>
                </a:solidFill>
              </a:rPr>
              <a:t>30 Settembre</a:t>
            </a:r>
          </a:p>
        </p:txBody>
      </p:sp>
      <p:sp>
        <p:nvSpPr>
          <p:cNvPr id="17" name="Rettangolo 16"/>
          <p:cNvSpPr/>
          <p:nvPr/>
        </p:nvSpPr>
        <p:spPr>
          <a:xfrm>
            <a:off x="4671563" y="2993060"/>
            <a:ext cx="1042593" cy="313932"/>
          </a:xfrm>
          <a:prstGeom prst="rect">
            <a:avLst/>
          </a:prstGeom>
        </p:spPr>
        <p:txBody>
          <a:bodyPr wrap="none">
            <a:spAutoFit/>
          </a:bodyPr>
          <a:lstStyle/>
          <a:p>
            <a:pPr algn="ctr">
              <a:lnSpc>
                <a:spcPct val="120000"/>
              </a:lnSpc>
              <a:spcBef>
                <a:spcPct val="0"/>
              </a:spcBef>
            </a:pPr>
            <a:r>
              <a:rPr lang="it-IT" sz="1200" b="1" dirty="0">
                <a:solidFill>
                  <a:schemeClr val="tx1">
                    <a:lumMod val="75000"/>
                    <a:lumOff val="25000"/>
                  </a:schemeClr>
                </a:solidFill>
              </a:rPr>
              <a:t>15 Settembre</a:t>
            </a:r>
          </a:p>
        </p:txBody>
      </p:sp>
      <p:sp>
        <p:nvSpPr>
          <p:cNvPr id="18" name="Rettangolo 17"/>
          <p:cNvSpPr/>
          <p:nvPr/>
        </p:nvSpPr>
        <p:spPr>
          <a:xfrm>
            <a:off x="3386949" y="3670968"/>
            <a:ext cx="964045" cy="299184"/>
          </a:xfrm>
          <a:prstGeom prst="rect">
            <a:avLst/>
          </a:prstGeom>
        </p:spPr>
        <p:txBody>
          <a:bodyPr wrap="none">
            <a:spAutoFit/>
          </a:bodyPr>
          <a:lstStyle/>
          <a:p>
            <a:pPr algn="ctr">
              <a:lnSpc>
                <a:spcPct val="120000"/>
              </a:lnSpc>
              <a:spcBef>
                <a:spcPct val="0"/>
              </a:spcBef>
            </a:pPr>
            <a:r>
              <a:rPr lang="it-IT" sz="1200" b="1" dirty="0">
                <a:solidFill>
                  <a:schemeClr val="tx1">
                    <a:lumMod val="75000"/>
                    <a:lumOff val="25000"/>
                  </a:schemeClr>
                </a:solidFill>
              </a:rPr>
              <a:t>1 Settembre</a:t>
            </a:r>
          </a:p>
        </p:txBody>
      </p:sp>
      <p:sp>
        <p:nvSpPr>
          <p:cNvPr id="19" name="Rettangolo 18"/>
          <p:cNvSpPr/>
          <p:nvPr/>
        </p:nvSpPr>
        <p:spPr>
          <a:xfrm>
            <a:off x="7000873" y="4710294"/>
            <a:ext cx="1362455" cy="715581"/>
          </a:xfrm>
          <a:prstGeom prst="rect">
            <a:avLst/>
          </a:prstGeom>
        </p:spPr>
        <p:txBody>
          <a:bodyPr wrap="square">
            <a:spAutoFit/>
          </a:bodyPr>
          <a:lstStyle/>
          <a:p>
            <a:pPr algn="ctr">
              <a:lnSpc>
                <a:spcPct val="90000"/>
              </a:lnSpc>
              <a:spcBef>
                <a:spcPct val="0"/>
              </a:spcBef>
            </a:pPr>
            <a:r>
              <a:rPr lang="it-IT" sz="900" b="1" dirty="0">
                <a:solidFill>
                  <a:srgbClr val="C00000"/>
                </a:solidFill>
              </a:rPr>
              <a:t>AVVIO</a:t>
            </a:r>
          </a:p>
          <a:p>
            <a:pPr algn="ctr">
              <a:lnSpc>
                <a:spcPct val="90000"/>
              </a:lnSpc>
              <a:spcBef>
                <a:spcPct val="0"/>
              </a:spcBef>
            </a:pPr>
            <a:r>
              <a:rPr lang="it-IT" sz="1200" b="1" dirty="0">
                <a:solidFill>
                  <a:srgbClr val="C00000"/>
                </a:solidFill>
              </a:rPr>
              <a:t>Inserimento richieste visite Cittadino </a:t>
            </a:r>
          </a:p>
        </p:txBody>
      </p:sp>
      <p:sp>
        <p:nvSpPr>
          <p:cNvPr id="20" name="Rettangolo 19"/>
          <p:cNvSpPr/>
          <p:nvPr/>
        </p:nvSpPr>
        <p:spPr>
          <a:xfrm>
            <a:off x="5871959" y="2714821"/>
            <a:ext cx="1207800" cy="715581"/>
          </a:xfrm>
          <a:prstGeom prst="rect">
            <a:avLst/>
          </a:prstGeom>
        </p:spPr>
        <p:txBody>
          <a:bodyPr wrap="square">
            <a:spAutoFit/>
          </a:bodyPr>
          <a:lstStyle/>
          <a:p>
            <a:pPr algn="ctr">
              <a:lnSpc>
                <a:spcPct val="90000"/>
              </a:lnSpc>
              <a:spcBef>
                <a:spcPct val="0"/>
              </a:spcBef>
            </a:pPr>
            <a:r>
              <a:rPr lang="it-IT" sz="900" b="1" dirty="0">
                <a:solidFill>
                  <a:srgbClr val="C00000"/>
                </a:solidFill>
              </a:rPr>
              <a:t>AVVIO</a:t>
            </a:r>
          </a:p>
          <a:p>
            <a:pPr algn="ctr">
              <a:lnSpc>
                <a:spcPct val="90000"/>
              </a:lnSpc>
              <a:spcBef>
                <a:spcPct val="0"/>
              </a:spcBef>
            </a:pPr>
            <a:r>
              <a:rPr lang="it-IT" sz="1200" b="1" dirty="0">
                <a:solidFill>
                  <a:srgbClr val="C00000"/>
                </a:solidFill>
              </a:rPr>
              <a:t>Inserimento disponibilità Professionista</a:t>
            </a:r>
          </a:p>
        </p:txBody>
      </p:sp>
      <p:cxnSp>
        <p:nvCxnSpPr>
          <p:cNvPr id="21" name="Connettore 1 20"/>
          <p:cNvCxnSpPr>
            <a:stCxn id="38" idx="2"/>
            <a:endCxn id="10" idx="2"/>
          </p:cNvCxnSpPr>
          <p:nvPr/>
        </p:nvCxnSpPr>
        <p:spPr>
          <a:xfrm flipV="1">
            <a:off x="8809020" y="3476751"/>
            <a:ext cx="2570914" cy="9399"/>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Connettore 1 21"/>
          <p:cNvCxnSpPr>
            <a:endCxn id="9" idx="2"/>
          </p:cNvCxnSpPr>
          <p:nvPr/>
        </p:nvCxnSpPr>
        <p:spPr>
          <a:xfrm>
            <a:off x="3018759" y="3486150"/>
            <a:ext cx="2062327" cy="6858"/>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23" name="Rettangolo 22"/>
          <p:cNvSpPr/>
          <p:nvPr/>
        </p:nvSpPr>
        <p:spPr>
          <a:xfrm>
            <a:off x="3172102" y="2686471"/>
            <a:ext cx="1362455" cy="549381"/>
          </a:xfrm>
          <a:prstGeom prst="rect">
            <a:avLst/>
          </a:prstGeom>
        </p:spPr>
        <p:txBody>
          <a:bodyPr wrap="square">
            <a:spAutoFit/>
          </a:bodyPr>
          <a:lstStyle/>
          <a:p>
            <a:pPr algn="ctr">
              <a:lnSpc>
                <a:spcPct val="90000"/>
              </a:lnSpc>
              <a:spcBef>
                <a:spcPct val="0"/>
              </a:spcBef>
            </a:pPr>
            <a:r>
              <a:rPr lang="it-IT" sz="900" b="1" dirty="0">
                <a:solidFill>
                  <a:srgbClr val="C00000"/>
                </a:solidFill>
              </a:rPr>
              <a:t>AVVIO</a:t>
            </a:r>
          </a:p>
          <a:p>
            <a:pPr algn="ctr">
              <a:lnSpc>
                <a:spcPct val="90000"/>
              </a:lnSpc>
              <a:spcBef>
                <a:spcPct val="0"/>
              </a:spcBef>
            </a:pPr>
            <a:r>
              <a:rPr lang="it-IT" sz="1200" b="1" dirty="0">
                <a:solidFill>
                  <a:srgbClr val="C00000"/>
                </a:solidFill>
              </a:rPr>
              <a:t>Campagna di comunicazione</a:t>
            </a:r>
          </a:p>
        </p:txBody>
      </p:sp>
      <p:sp>
        <p:nvSpPr>
          <p:cNvPr id="24" name="Rettangolo 23"/>
          <p:cNvSpPr/>
          <p:nvPr/>
        </p:nvSpPr>
        <p:spPr>
          <a:xfrm>
            <a:off x="6516643" y="3767695"/>
            <a:ext cx="2314447" cy="424732"/>
          </a:xfrm>
          <a:prstGeom prst="rect">
            <a:avLst/>
          </a:prstGeom>
        </p:spPr>
        <p:txBody>
          <a:bodyPr wrap="square">
            <a:spAutoFit/>
          </a:bodyPr>
          <a:lstStyle/>
          <a:p>
            <a:pPr algn="ctr">
              <a:lnSpc>
                <a:spcPct val="90000"/>
              </a:lnSpc>
              <a:spcBef>
                <a:spcPct val="0"/>
              </a:spcBef>
            </a:pPr>
            <a:r>
              <a:rPr lang="it-IT" sz="1200" b="1" dirty="0">
                <a:solidFill>
                  <a:srgbClr val="C00000"/>
                </a:solidFill>
              </a:rPr>
              <a:t>LE PIAZZE DELLA </a:t>
            </a:r>
          </a:p>
          <a:p>
            <a:pPr algn="ctr">
              <a:lnSpc>
                <a:spcPct val="90000"/>
              </a:lnSpc>
              <a:spcBef>
                <a:spcPct val="0"/>
              </a:spcBef>
            </a:pPr>
            <a:r>
              <a:rPr lang="it-IT" sz="1200" b="1" dirty="0">
                <a:solidFill>
                  <a:srgbClr val="C00000"/>
                </a:solidFill>
              </a:rPr>
              <a:t>PREVENZIONE SISMICA</a:t>
            </a:r>
          </a:p>
        </p:txBody>
      </p:sp>
      <p:pic>
        <p:nvPicPr>
          <p:cNvPr id="29" name="Immagine 28"/>
          <p:cNvPicPr>
            <a:picLocks noChangeAspect="1"/>
          </p:cNvPicPr>
          <p:nvPr/>
        </p:nvPicPr>
        <p:blipFill>
          <a:blip r:embed="rId2"/>
          <a:stretch>
            <a:fillRect/>
          </a:stretch>
        </p:blipFill>
        <p:spPr>
          <a:xfrm rot="16200000">
            <a:off x="-2853532" y="2853531"/>
            <a:ext cx="6329363" cy="622300"/>
          </a:xfrm>
          <a:prstGeom prst="rect">
            <a:avLst/>
          </a:prstGeom>
        </p:spPr>
      </p:pic>
      <p:sp>
        <p:nvSpPr>
          <p:cNvPr id="30" name="Rettangolo 29"/>
          <p:cNvSpPr/>
          <p:nvPr/>
        </p:nvSpPr>
        <p:spPr>
          <a:xfrm>
            <a:off x="4392974" y="3730607"/>
            <a:ext cx="1570614" cy="549381"/>
          </a:xfrm>
          <a:prstGeom prst="rect">
            <a:avLst/>
          </a:prstGeom>
        </p:spPr>
        <p:txBody>
          <a:bodyPr wrap="square">
            <a:spAutoFit/>
          </a:bodyPr>
          <a:lstStyle/>
          <a:p>
            <a:pPr algn="ctr">
              <a:lnSpc>
                <a:spcPct val="90000"/>
              </a:lnSpc>
              <a:spcBef>
                <a:spcPct val="0"/>
              </a:spcBef>
            </a:pPr>
            <a:r>
              <a:rPr lang="it-IT" sz="900" b="1" dirty="0">
                <a:solidFill>
                  <a:srgbClr val="C00000"/>
                </a:solidFill>
              </a:rPr>
              <a:t>MODULO FAD</a:t>
            </a:r>
          </a:p>
          <a:p>
            <a:pPr algn="ctr">
              <a:lnSpc>
                <a:spcPct val="90000"/>
              </a:lnSpc>
              <a:spcBef>
                <a:spcPct val="0"/>
              </a:spcBef>
            </a:pPr>
            <a:r>
              <a:rPr lang="it-IT" sz="1200" b="1" dirty="0">
                <a:solidFill>
                  <a:srgbClr val="C00000"/>
                </a:solidFill>
              </a:rPr>
              <a:t>Aspetti Organizzativi e gestionali</a:t>
            </a:r>
          </a:p>
        </p:txBody>
      </p:sp>
      <p:sp>
        <p:nvSpPr>
          <p:cNvPr id="11" name="Ovale 10"/>
          <p:cNvSpPr/>
          <p:nvPr/>
        </p:nvSpPr>
        <p:spPr>
          <a:xfrm>
            <a:off x="7517909" y="3369564"/>
            <a:ext cx="228600" cy="246888"/>
          </a:xfrm>
          <a:prstGeom prst="ellipse">
            <a:avLst/>
          </a:prstGeom>
          <a:solidFill>
            <a:srgbClr val="E6AC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cxnSp>
        <p:nvCxnSpPr>
          <p:cNvPr id="33" name="Connettore 1 32"/>
          <p:cNvCxnSpPr/>
          <p:nvPr/>
        </p:nvCxnSpPr>
        <p:spPr>
          <a:xfrm flipV="1">
            <a:off x="958314" y="3488430"/>
            <a:ext cx="2073742" cy="13722"/>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34" name="Rettangolo 33"/>
          <p:cNvSpPr/>
          <p:nvPr/>
        </p:nvSpPr>
        <p:spPr>
          <a:xfrm>
            <a:off x="620984" y="3649541"/>
            <a:ext cx="760144" cy="313932"/>
          </a:xfrm>
          <a:prstGeom prst="rect">
            <a:avLst/>
          </a:prstGeom>
        </p:spPr>
        <p:txBody>
          <a:bodyPr wrap="none">
            <a:spAutoFit/>
          </a:bodyPr>
          <a:lstStyle/>
          <a:p>
            <a:pPr algn="ctr">
              <a:lnSpc>
                <a:spcPct val="120000"/>
              </a:lnSpc>
              <a:spcBef>
                <a:spcPct val="0"/>
              </a:spcBef>
            </a:pPr>
            <a:r>
              <a:rPr lang="it-IT" sz="1200" b="1" dirty="0">
                <a:solidFill>
                  <a:schemeClr val="tx1">
                    <a:lumMod val="75000"/>
                    <a:lumOff val="25000"/>
                  </a:schemeClr>
                </a:solidFill>
              </a:rPr>
              <a:t>23 Luglio</a:t>
            </a:r>
          </a:p>
        </p:txBody>
      </p:sp>
      <p:sp>
        <p:nvSpPr>
          <p:cNvPr id="35" name="Rettangolo 34"/>
          <p:cNvSpPr/>
          <p:nvPr/>
        </p:nvSpPr>
        <p:spPr>
          <a:xfrm>
            <a:off x="1238874" y="2753383"/>
            <a:ext cx="1570614" cy="549381"/>
          </a:xfrm>
          <a:prstGeom prst="rect">
            <a:avLst/>
          </a:prstGeom>
        </p:spPr>
        <p:txBody>
          <a:bodyPr wrap="square">
            <a:spAutoFit/>
          </a:bodyPr>
          <a:lstStyle/>
          <a:p>
            <a:pPr algn="ctr">
              <a:lnSpc>
                <a:spcPct val="90000"/>
              </a:lnSpc>
              <a:spcBef>
                <a:spcPct val="0"/>
              </a:spcBef>
            </a:pPr>
            <a:r>
              <a:rPr lang="it-IT" sz="900" b="1" dirty="0">
                <a:solidFill>
                  <a:srgbClr val="C00000"/>
                </a:solidFill>
              </a:rPr>
              <a:t>ORDINI</a:t>
            </a:r>
          </a:p>
          <a:p>
            <a:pPr algn="ctr">
              <a:lnSpc>
                <a:spcPct val="90000"/>
              </a:lnSpc>
              <a:spcBef>
                <a:spcPct val="0"/>
              </a:spcBef>
            </a:pPr>
            <a:r>
              <a:rPr lang="it-IT" sz="1200" b="1" dirty="0">
                <a:solidFill>
                  <a:srgbClr val="C00000"/>
                </a:solidFill>
              </a:rPr>
              <a:t>Abilitazione Professionista</a:t>
            </a:r>
          </a:p>
        </p:txBody>
      </p:sp>
      <p:sp>
        <p:nvSpPr>
          <p:cNvPr id="7" name="Ovale 6"/>
          <p:cNvSpPr/>
          <p:nvPr/>
        </p:nvSpPr>
        <p:spPr>
          <a:xfrm>
            <a:off x="3739030" y="3369564"/>
            <a:ext cx="228600" cy="24688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sp>
        <p:nvSpPr>
          <p:cNvPr id="42" name="Ovale 41"/>
          <p:cNvSpPr/>
          <p:nvPr/>
        </p:nvSpPr>
        <p:spPr>
          <a:xfrm>
            <a:off x="883982" y="3369558"/>
            <a:ext cx="228600" cy="24688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sp>
        <p:nvSpPr>
          <p:cNvPr id="43" name="Rettangolo 42"/>
          <p:cNvSpPr/>
          <p:nvPr/>
        </p:nvSpPr>
        <p:spPr>
          <a:xfrm>
            <a:off x="349935" y="2744917"/>
            <a:ext cx="1289509" cy="549381"/>
          </a:xfrm>
          <a:prstGeom prst="rect">
            <a:avLst/>
          </a:prstGeom>
        </p:spPr>
        <p:txBody>
          <a:bodyPr wrap="square">
            <a:spAutoFit/>
          </a:bodyPr>
          <a:lstStyle/>
          <a:p>
            <a:pPr algn="ctr">
              <a:lnSpc>
                <a:spcPct val="90000"/>
              </a:lnSpc>
              <a:spcBef>
                <a:spcPct val="0"/>
              </a:spcBef>
            </a:pPr>
            <a:r>
              <a:rPr lang="it-IT" sz="900" b="1" dirty="0">
                <a:solidFill>
                  <a:srgbClr val="C00000"/>
                </a:solidFill>
              </a:rPr>
              <a:t>AVVIO</a:t>
            </a:r>
          </a:p>
          <a:p>
            <a:pPr algn="ctr">
              <a:lnSpc>
                <a:spcPct val="90000"/>
              </a:lnSpc>
              <a:spcBef>
                <a:spcPct val="0"/>
              </a:spcBef>
            </a:pPr>
            <a:r>
              <a:rPr lang="it-IT" sz="1200" b="1" dirty="0">
                <a:solidFill>
                  <a:srgbClr val="C00000"/>
                </a:solidFill>
              </a:rPr>
              <a:t>Registrazione Professionista</a:t>
            </a:r>
          </a:p>
        </p:txBody>
      </p:sp>
      <p:sp>
        <p:nvSpPr>
          <p:cNvPr id="44" name="Rettangolo 43"/>
          <p:cNvSpPr/>
          <p:nvPr/>
        </p:nvSpPr>
        <p:spPr>
          <a:xfrm>
            <a:off x="2007382" y="3564336"/>
            <a:ext cx="1570614" cy="549381"/>
          </a:xfrm>
          <a:prstGeom prst="rect">
            <a:avLst/>
          </a:prstGeom>
        </p:spPr>
        <p:txBody>
          <a:bodyPr wrap="square">
            <a:spAutoFit/>
          </a:bodyPr>
          <a:lstStyle/>
          <a:p>
            <a:pPr algn="ctr">
              <a:lnSpc>
                <a:spcPct val="90000"/>
              </a:lnSpc>
              <a:spcBef>
                <a:spcPct val="0"/>
              </a:spcBef>
            </a:pPr>
            <a:r>
              <a:rPr lang="it-IT" sz="900" b="1" dirty="0">
                <a:solidFill>
                  <a:srgbClr val="C00000"/>
                </a:solidFill>
              </a:rPr>
              <a:t>MODULO FAD</a:t>
            </a:r>
          </a:p>
          <a:p>
            <a:pPr algn="ctr">
              <a:lnSpc>
                <a:spcPct val="90000"/>
              </a:lnSpc>
              <a:spcBef>
                <a:spcPct val="0"/>
              </a:spcBef>
            </a:pPr>
            <a:r>
              <a:rPr lang="it-IT" sz="1200" b="1" dirty="0">
                <a:solidFill>
                  <a:srgbClr val="C00000"/>
                </a:solidFill>
              </a:rPr>
              <a:t>Conoscenze e Competenze tecniche</a:t>
            </a:r>
          </a:p>
        </p:txBody>
      </p:sp>
      <p:sp>
        <p:nvSpPr>
          <p:cNvPr id="45" name="Ovale 44"/>
          <p:cNvSpPr/>
          <p:nvPr/>
        </p:nvSpPr>
        <p:spPr>
          <a:xfrm>
            <a:off x="1899795" y="3364315"/>
            <a:ext cx="228600" cy="246888"/>
          </a:xfrm>
          <a:prstGeom prst="ellipse">
            <a:avLst/>
          </a:prstGeom>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pic>
        <p:nvPicPr>
          <p:cNvPr id="36" name="Immagine 35">
            <a:extLst>
              <a:ext uri="{FF2B5EF4-FFF2-40B4-BE49-F238E27FC236}">
                <a16:creationId xmlns:a16="http://schemas.microsoft.com/office/drawing/2014/main" xmlns="" id="{1F889927-D7FB-47AE-B628-D45CD8205669}"/>
              </a:ext>
            </a:extLst>
          </p:cNvPr>
          <p:cNvPicPr>
            <a:picLocks noChangeAspect="1"/>
          </p:cNvPicPr>
          <p:nvPr/>
        </p:nvPicPr>
        <p:blipFill>
          <a:blip r:embed="rId3"/>
          <a:stretch>
            <a:fillRect/>
          </a:stretch>
        </p:blipFill>
        <p:spPr>
          <a:xfrm>
            <a:off x="9979159" y="177129"/>
            <a:ext cx="1146727" cy="1146727"/>
          </a:xfrm>
          <a:prstGeom prst="rect">
            <a:avLst/>
          </a:prstGeom>
        </p:spPr>
      </p:pic>
      <p:sp>
        <p:nvSpPr>
          <p:cNvPr id="37" name="Segnaposto piè di pagina 8"/>
          <p:cNvSpPr>
            <a:spLocks noGrp="1"/>
          </p:cNvSpPr>
          <p:nvPr>
            <p:ph type="ftr" sz="quarter" idx="11"/>
          </p:nvPr>
        </p:nvSpPr>
        <p:spPr>
          <a:xfrm>
            <a:off x="311149" y="6436950"/>
            <a:ext cx="4822804" cy="365125"/>
          </a:xfrm>
        </p:spPr>
        <p:txBody>
          <a:bodyPr/>
          <a:lstStyle/>
          <a:p>
            <a:pPr algn="l"/>
            <a:r>
              <a:rPr lang="it-IT" sz="1200" dirty="0"/>
              <a:t>GIORNATA NAZIONALE DELLA PREVENZIONE SISMICA</a:t>
            </a:r>
          </a:p>
        </p:txBody>
      </p:sp>
      <p:sp>
        <p:nvSpPr>
          <p:cNvPr id="38" name="Ovale 37"/>
          <p:cNvSpPr/>
          <p:nvPr/>
        </p:nvSpPr>
        <p:spPr>
          <a:xfrm>
            <a:off x="8809020" y="3362706"/>
            <a:ext cx="228600" cy="246888"/>
          </a:xfrm>
          <a:prstGeom prst="ellipse">
            <a:avLst/>
          </a:prstGeom>
          <a:solidFill>
            <a:srgbClr val="E6AC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sp>
        <p:nvSpPr>
          <p:cNvPr id="39" name="Rettangolo 38"/>
          <p:cNvSpPr/>
          <p:nvPr/>
        </p:nvSpPr>
        <p:spPr>
          <a:xfrm>
            <a:off x="8549914" y="3630343"/>
            <a:ext cx="880434" cy="299184"/>
          </a:xfrm>
          <a:prstGeom prst="rect">
            <a:avLst/>
          </a:prstGeom>
        </p:spPr>
        <p:txBody>
          <a:bodyPr wrap="none">
            <a:spAutoFit/>
          </a:bodyPr>
          <a:lstStyle/>
          <a:p>
            <a:pPr algn="ctr">
              <a:lnSpc>
                <a:spcPct val="120000"/>
              </a:lnSpc>
              <a:spcBef>
                <a:spcPct val="0"/>
              </a:spcBef>
            </a:pPr>
            <a:r>
              <a:rPr lang="it-IT" sz="1200" b="1" dirty="0">
                <a:solidFill>
                  <a:schemeClr val="tx1">
                    <a:lumMod val="75000"/>
                    <a:lumOff val="25000"/>
                  </a:schemeClr>
                </a:solidFill>
              </a:rPr>
              <a:t>22 Ottobre</a:t>
            </a:r>
          </a:p>
        </p:txBody>
      </p:sp>
      <p:sp>
        <p:nvSpPr>
          <p:cNvPr id="40" name="Rettangolo 39"/>
          <p:cNvSpPr/>
          <p:nvPr/>
        </p:nvSpPr>
        <p:spPr>
          <a:xfrm>
            <a:off x="8496005" y="3910572"/>
            <a:ext cx="976332" cy="549381"/>
          </a:xfrm>
          <a:prstGeom prst="rect">
            <a:avLst/>
          </a:prstGeom>
        </p:spPr>
        <p:txBody>
          <a:bodyPr wrap="square">
            <a:spAutoFit/>
          </a:bodyPr>
          <a:lstStyle/>
          <a:p>
            <a:pPr algn="ctr">
              <a:lnSpc>
                <a:spcPct val="90000"/>
              </a:lnSpc>
              <a:spcBef>
                <a:spcPct val="0"/>
              </a:spcBef>
            </a:pPr>
            <a:r>
              <a:rPr lang="it-IT" sz="900" b="1" dirty="0">
                <a:solidFill>
                  <a:srgbClr val="C00000"/>
                </a:solidFill>
              </a:rPr>
              <a:t>AVVIO</a:t>
            </a:r>
          </a:p>
          <a:p>
            <a:pPr algn="ctr">
              <a:lnSpc>
                <a:spcPct val="90000"/>
              </a:lnSpc>
              <a:spcBef>
                <a:spcPct val="0"/>
              </a:spcBef>
            </a:pPr>
            <a:r>
              <a:rPr lang="it-IT" sz="1200" b="1" dirty="0">
                <a:solidFill>
                  <a:srgbClr val="C00000"/>
                </a:solidFill>
              </a:rPr>
              <a:t>Visite tecniche</a:t>
            </a:r>
          </a:p>
        </p:txBody>
      </p:sp>
      <p:sp>
        <p:nvSpPr>
          <p:cNvPr id="41" name="Rettangolo 40"/>
          <p:cNvSpPr/>
          <p:nvPr/>
        </p:nvSpPr>
        <p:spPr>
          <a:xfrm>
            <a:off x="11007936" y="3917736"/>
            <a:ext cx="972595" cy="549381"/>
          </a:xfrm>
          <a:prstGeom prst="rect">
            <a:avLst/>
          </a:prstGeom>
        </p:spPr>
        <p:txBody>
          <a:bodyPr wrap="square">
            <a:spAutoFit/>
          </a:bodyPr>
          <a:lstStyle/>
          <a:p>
            <a:pPr algn="ctr">
              <a:lnSpc>
                <a:spcPct val="90000"/>
              </a:lnSpc>
              <a:spcBef>
                <a:spcPct val="0"/>
              </a:spcBef>
            </a:pPr>
            <a:r>
              <a:rPr lang="it-IT" sz="900" b="1" dirty="0">
                <a:solidFill>
                  <a:srgbClr val="C00000"/>
                </a:solidFill>
              </a:rPr>
              <a:t>CONCLUSIONE</a:t>
            </a:r>
          </a:p>
          <a:p>
            <a:pPr algn="ctr">
              <a:lnSpc>
                <a:spcPct val="90000"/>
              </a:lnSpc>
              <a:spcBef>
                <a:spcPct val="0"/>
              </a:spcBef>
            </a:pPr>
            <a:r>
              <a:rPr lang="it-IT" sz="1200" b="1" dirty="0">
                <a:solidFill>
                  <a:srgbClr val="C00000"/>
                </a:solidFill>
              </a:rPr>
              <a:t>Visite tecniche</a:t>
            </a:r>
          </a:p>
        </p:txBody>
      </p:sp>
    </p:spTree>
    <p:extLst>
      <p:ext uri="{BB962C8B-B14F-4D97-AF65-F5344CB8AC3E}">
        <p14:creationId xmlns:p14="http://schemas.microsoft.com/office/powerpoint/2010/main" val="700263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97279" y="553032"/>
            <a:ext cx="4422987" cy="937079"/>
          </a:xfrm>
        </p:spPr>
        <p:txBody>
          <a:bodyPr anchor="ctr" anchorCtr="0">
            <a:noAutofit/>
          </a:bodyPr>
          <a:lstStyle/>
          <a:p>
            <a:r>
              <a:rPr lang="it-IT" sz="4000" dirty="0">
                <a:solidFill>
                  <a:srgbClr val="C00000"/>
                </a:solidFill>
              </a:rPr>
              <a:t>Diamoci una Scossa!</a:t>
            </a:r>
          </a:p>
        </p:txBody>
      </p:sp>
      <p:sp>
        <p:nvSpPr>
          <p:cNvPr id="8" name="Segnaposto numero diapositiva 7"/>
          <p:cNvSpPr>
            <a:spLocks noGrp="1"/>
          </p:cNvSpPr>
          <p:nvPr>
            <p:ph type="sldNum" sz="quarter" idx="12"/>
          </p:nvPr>
        </p:nvSpPr>
        <p:spPr/>
        <p:txBody>
          <a:bodyPr/>
          <a:lstStyle/>
          <a:p>
            <a:fld id="{6113E31D-E2AB-40D1-8B51-AFA5AFEF393A}" type="slidenum">
              <a:rPr lang="en-US" smtClean="0"/>
              <a:pPr/>
              <a:t>20</a:t>
            </a:fld>
            <a:endParaRPr lang="en-US" dirty="0"/>
          </a:p>
        </p:txBody>
      </p:sp>
      <p:sp>
        <p:nvSpPr>
          <p:cNvPr id="11" name="Rettangolo 10"/>
          <p:cNvSpPr/>
          <p:nvPr/>
        </p:nvSpPr>
        <p:spPr>
          <a:xfrm>
            <a:off x="1131056" y="1204383"/>
            <a:ext cx="5579284" cy="535531"/>
          </a:xfrm>
          <a:prstGeom prst="rect">
            <a:avLst/>
          </a:prstGeom>
        </p:spPr>
        <p:txBody>
          <a:bodyPr wrap="none">
            <a:spAutoFit/>
          </a:bodyPr>
          <a:lstStyle/>
          <a:p>
            <a:pPr algn="just">
              <a:lnSpc>
                <a:spcPct val="120000"/>
              </a:lnSpc>
              <a:spcBef>
                <a:spcPct val="0"/>
              </a:spcBef>
            </a:pPr>
            <a:r>
              <a:rPr lang="it-IT" sz="2400" b="1" dirty="0">
                <a:solidFill>
                  <a:srgbClr val="C00000"/>
                </a:solidFill>
              </a:rPr>
              <a:t>Passare dalla Conoscenza alla Prevenzione</a:t>
            </a:r>
          </a:p>
        </p:txBody>
      </p:sp>
      <p:pic>
        <p:nvPicPr>
          <p:cNvPr id="13" name="Immagine 12"/>
          <p:cNvPicPr>
            <a:picLocks noChangeAspect="1"/>
          </p:cNvPicPr>
          <p:nvPr/>
        </p:nvPicPr>
        <p:blipFill>
          <a:blip r:embed="rId2"/>
          <a:stretch>
            <a:fillRect/>
          </a:stretch>
        </p:blipFill>
        <p:spPr>
          <a:xfrm>
            <a:off x="9311699" y="106598"/>
            <a:ext cx="1900666" cy="1390261"/>
          </a:xfrm>
          <a:prstGeom prst="rect">
            <a:avLst/>
          </a:prstGeom>
        </p:spPr>
      </p:pic>
      <p:sp>
        <p:nvSpPr>
          <p:cNvPr id="4" name="Rettangolo 3"/>
          <p:cNvSpPr/>
          <p:nvPr/>
        </p:nvSpPr>
        <p:spPr>
          <a:xfrm>
            <a:off x="1133974" y="1925823"/>
            <a:ext cx="10184059" cy="3526350"/>
          </a:xfrm>
          <a:prstGeom prst="rect">
            <a:avLst/>
          </a:prstGeom>
        </p:spPr>
        <p:txBody>
          <a:bodyPr wrap="square">
            <a:spAutoFit/>
          </a:bodyPr>
          <a:lstStyle/>
          <a:p>
            <a:pPr>
              <a:lnSpc>
                <a:spcPts val="3000"/>
              </a:lnSpc>
            </a:pPr>
            <a:r>
              <a:rPr lang="it-IT" sz="2000" dirty="0">
                <a:solidFill>
                  <a:schemeClr val="tx1">
                    <a:lumMod val="75000"/>
                    <a:lumOff val="25000"/>
                  </a:schemeClr>
                </a:solidFill>
              </a:rPr>
              <a:t>Diamoci una Scossa! è un programma di “</a:t>
            </a:r>
            <a:r>
              <a:rPr lang="it-IT" sz="2000" b="1" dirty="0">
                <a:solidFill>
                  <a:srgbClr val="C00000"/>
                </a:solidFill>
              </a:rPr>
              <a:t>prevenzione attiva</a:t>
            </a:r>
            <a:r>
              <a:rPr lang="it-IT" sz="2000" dirty="0">
                <a:solidFill>
                  <a:schemeClr val="tx1">
                    <a:lumMod val="75000"/>
                    <a:lumOff val="25000"/>
                  </a:schemeClr>
                </a:solidFill>
              </a:rPr>
              <a:t>” che vedrà coinvolti nel corso dell’intero mese di ottobre migliaia di Architetti ed Ingegneri per delle visite tecniche informative presso le abitazioni o per partecipare a riunioni di condominio</a:t>
            </a:r>
          </a:p>
          <a:p>
            <a:pPr>
              <a:lnSpc>
                <a:spcPts val="3000"/>
              </a:lnSpc>
            </a:pPr>
            <a:endParaRPr lang="it-IT" sz="2000" dirty="0">
              <a:solidFill>
                <a:schemeClr val="tx1">
                  <a:lumMod val="75000"/>
                  <a:lumOff val="25000"/>
                </a:schemeClr>
              </a:solidFill>
            </a:endParaRPr>
          </a:p>
          <a:p>
            <a:pPr>
              <a:lnSpc>
                <a:spcPts val="3000"/>
              </a:lnSpc>
            </a:pPr>
            <a:endParaRPr lang="it-IT" sz="2000" dirty="0">
              <a:solidFill>
                <a:schemeClr val="tx1">
                  <a:lumMod val="75000"/>
                  <a:lumOff val="25000"/>
                </a:schemeClr>
              </a:solidFill>
            </a:endParaRPr>
          </a:p>
          <a:p>
            <a:pPr>
              <a:lnSpc>
                <a:spcPts val="3000"/>
              </a:lnSpc>
            </a:pPr>
            <a:r>
              <a:rPr lang="it-IT" sz="2000" dirty="0">
                <a:solidFill>
                  <a:schemeClr val="tx1">
                    <a:lumMod val="75000"/>
                    <a:lumOff val="25000"/>
                  </a:schemeClr>
                </a:solidFill>
              </a:rPr>
              <a:t>Obiettivo principale dell’iniziativa è quello di fornire nel corso della visita una prima informazione sulle variabili che incidono sulla sicurezza dell’edificio e sulle agevolazioni finanziarie (Sisma Bonus ed Eco Bonus) a disposizione del Cittadino per migliorarla</a:t>
            </a:r>
          </a:p>
          <a:p>
            <a:pPr>
              <a:lnSpc>
                <a:spcPts val="3000"/>
              </a:lnSpc>
            </a:pPr>
            <a:endParaRPr lang="it-IT" sz="2000" dirty="0">
              <a:solidFill>
                <a:schemeClr val="tx1">
                  <a:lumMod val="75000"/>
                  <a:lumOff val="25000"/>
                </a:schemeClr>
              </a:solidFill>
            </a:endParaRPr>
          </a:p>
        </p:txBody>
      </p:sp>
      <p:pic>
        <p:nvPicPr>
          <p:cNvPr id="9" name="Immagine 8"/>
          <p:cNvPicPr>
            <a:picLocks noChangeAspect="1"/>
          </p:cNvPicPr>
          <p:nvPr/>
        </p:nvPicPr>
        <p:blipFill>
          <a:blip r:embed="rId3"/>
          <a:stretch>
            <a:fillRect/>
          </a:stretch>
        </p:blipFill>
        <p:spPr>
          <a:xfrm rot="16200000">
            <a:off x="-2853532" y="2853531"/>
            <a:ext cx="6329363" cy="622300"/>
          </a:xfrm>
          <a:prstGeom prst="rect">
            <a:avLst/>
          </a:prstGeom>
        </p:spPr>
      </p:pic>
      <p:sp>
        <p:nvSpPr>
          <p:cNvPr id="10"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Tree>
    <p:extLst>
      <p:ext uri="{BB962C8B-B14F-4D97-AF65-F5344CB8AC3E}">
        <p14:creationId xmlns:p14="http://schemas.microsoft.com/office/powerpoint/2010/main" val="59486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97279" y="553032"/>
            <a:ext cx="4346787" cy="937079"/>
          </a:xfrm>
        </p:spPr>
        <p:txBody>
          <a:bodyPr anchor="ctr" anchorCtr="0">
            <a:normAutofit/>
          </a:bodyPr>
          <a:lstStyle/>
          <a:p>
            <a:r>
              <a:rPr lang="it-IT" sz="4000" dirty="0">
                <a:solidFill>
                  <a:srgbClr val="C00000"/>
                </a:solidFill>
              </a:rPr>
              <a:t>Diamoci una Scossa!</a:t>
            </a:r>
          </a:p>
        </p:txBody>
      </p:sp>
      <p:sp>
        <p:nvSpPr>
          <p:cNvPr id="8" name="Segnaposto numero diapositiva 7"/>
          <p:cNvSpPr>
            <a:spLocks noGrp="1"/>
          </p:cNvSpPr>
          <p:nvPr>
            <p:ph type="sldNum" sz="quarter" idx="12"/>
          </p:nvPr>
        </p:nvSpPr>
        <p:spPr/>
        <p:txBody>
          <a:bodyPr/>
          <a:lstStyle/>
          <a:p>
            <a:fld id="{6113E31D-E2AB-40D1-8B51-AFA5AFEF393A}" type="slidenum">
              <a:rPr lang="en-US" smtClean="0"/>
              <a:pPr/>
              <a:t>21</a:t>
            </a:fld>
            <a:endParaRPr lang="en-US" dirty="0"/>
          </a:p>
        </p:txBody>
      </p:sp>
      <p:sp>
        <p:nvSpPr>
          <p:cNvPr id="4" name="Rettangolo 3"/>
          <p:cNvSpPr/>
          <p:nvPr/>
        </p:nvSpPr>
        <p:spPr>
          <a:xfrm>
            <a:off x="1133974" y="1925822"/>
            <a:ext cx="10566959" cy="3554819"/>
          </a:xfrm>
          <a:prstGeom prst="rect">
            <a:avLst/>
          </a:prstGeom>
        </p:spPr>
        <p:txBody>
          <a:bodyPr wrap="square">
            <a:spAutoFit/>
          </a:bodyPr>
          <a:lstStyle/>
          <a:p>
            <a:pPr>
              <a:lnSpc>
                <a:spcPts val="3000"/>
              </a:lnSpc>
            </a:pPr>
            <a:r>
              <a:rPr lang="it-IT" sz="2000" dirty="0">
                <a:solidFill>
                  <a:schemeClr val="tx1">
                    <a:lumMod val="75000"/>
                    <a:lumOff val="25000"/>
                  </a:schemeClr>
                </a:solidFill>
              </a:rPr>
              <a:t>Diamoci una Scossa! intende inoltre </a:t>
            </a:r>
          </a:p>
          <a:p>
            <a:pPr>
              <a:lnSpc>
                <a:spcPts val="3000"/>
              </a:lnSpc>
            </a:pPr>
            <a:r>
              <a:rPr lang="it-IT" sz="2000" dirty="0">
                <a:solidFill>
                  <a:schemeClr val="tx1">
                    <a:lumMod val="75000"/>
                    <a:lumOff val="25000"/>
                  </a:schemeClr>
                </a:solidFill>
              </a:rPr>
              <a:t>	Riaffermare il </a:t>
            </a:r>
            <a:r>
              <a:rPr lang="it-IT" sz="2000" b="1" dirty="0">
                <a:solidFill>
                  <a:srgbClr val="C00000"/>
                </a:solidFill>
              </a:rPr>
              <a:t>ruolo degli Architetti e Ingegneri</a:t>
            </a:r>
            <a:r>
              <a:rPr lang="it-IT" sz="2000" dirty="0">
                <a:solidFill>
                  <a:schemeClr val="tx1">
                    <a:lumMod val="75000"/>
                    <a:lumOff val="25000"/>
                  </a:schemeClr>
                </a:solidFill>
              </a:rPr>
              <a:t> quali unici Professionisti competenti in materia </a:t>
            </a:r>
          </a:p>
          <a:p>
            <a:pPr>
              <a:lnSpc>
                <a:spcPts val="3000"/>
              </a:lnSpc>
            </a:pPr>
            <a:r>
              <a:rPr lang="it-IT" sz="2000" dirty="0">
                <a:solidFill>
                  <a:schemeClr val="tx1">
                    <a:lumMod val="75000"/>
                    <a:lumOff val="25000"/>
                  </a:schemeClr>
                </a:solidFill>
              </a:rPr>
              <a:t>	Non è dunque una semplice campagna di sensibilizzazione mezzo stampa ma un programma di 	prevenzione attiva nel quale Architetti e Ingegneri sono chiamati a partecipare in prima persona </a:t>
            </a:r>
          </a:p>
          <a:p>
            <a:pPr>
              <a:lnSpc>
                <a:spcPts val="3000"/>
              </a:lnSpc>
            </a:pPr>
            <a:endParaRPr lang="it-IT" sz="2000" dirty="0">
              <a:solidFill>
                <a:schemeClr val="tx1">
                  <a:lumMod val="75000"/>
                  <a:lumOff val="25000"/>
                </a:schemeClr>
              </a:solidFill>
            </a:endParaRPr>
          </a:p>
          <a:p>
            <a:pPr>
              <a:lnSpc>
                <a:spcPts val="3000"/>
              </a:lnSpc>
            </a:pPr>
            <a:r>
              <a:rPr lang="it-IT" sz="2000" dirty="0">
                <a:solidFill>
                  <a:schemeClr val="tx1">
                    <a:lumMod val="75000"/>
                    <a:lumOff val="25000"/>
                  </a:schemeClr>
                </a:solidFill>
              </a:rPr>
              <a:t>	Rappresentare un </a:t>
            </a:r>
            <a:r>
              <a:rPr lang="it-IT" sz="2000" b="1" dirty="0">
                <a:solidFill>
                  <a:srgbClr val="C00000"/>
                </a:solidFill>
              </a:rPr>
              <a:t>momento di grande valenza strategica per il settore </a:t>
            </a:r>
          </a:p>
          <a:p>
            <a:pPr>
              <a:lnSpc>
                <a:spcPts val="3000"/>
              </a:lnSpc>
            </a:pPr>
            <a:r>
              <a:rPr lang="it-IT" sz="2000" dirty="0">
                <a:solidFill>
                  <a:schemeClr val="tx1">
                    <a:lumMod val="75000"/>
                    <a:lumOff val="25000"/>
                  </a:schemeClr>
                </a:solidFill>
              </a:rPr>
              <a:t>	Grazie al software messo a disposizione saranno raccolti dati statistici inerenti il patrimonio 	immobiliare che saranno portati all’attenzione del Governo e del Legislatore alla fine di ottobre, 	in piena Legge finanziaria, a sostegno delle richieste di interventi normativi per il settore</a:t>
            </a:r>
          </a:p>
        </p:txBody>
      </p:sp>
      <p:sp>
        <p:nvSpPr>
          <p:cNvPr id="14" name="Ovale 13"/>
          <p:cNvSpPr/>
          <p:nvPr/>
        </p:nvSpPr>
        <p:spPr>
          <a:xfrm>
            <a:off x="1344727" y="2530905"/>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5" name="Ovale 14">
            <a:extLst>
              <a:ext uri="{FF2B5EF4-FFF2-40B4-BE49-F238E27FC236}">
                <a16:creationId xmlns:a16="http://schemas.microsoft.com/office/drawing/2014/main" xmlns="" id="{0D8D3498-7632-4CA2-96EC-AF38C2C509EE}"/>
              </a:ext>
            </a:extLst>
          </p:cNvPr>
          <p:cNvSpPr/>
          <p:nvPr/>
        </p:nvSpPr>
        <p:spPr>
          <a:xfrm>
            <a:off x="1345160" y="4047889"/>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9" name="Immagine 8"/>
          <p:cNvPicPr>
            <a:picLocks noChangeAspect="1"/>
          </p:cNvPicPr>
          <p:nvPr/>
        </p:nvPicPr>
        <p:blipFill>
          <a:blip r:embed="rId2"/>
          <a:stretch>
            <a:fillRect/>
          </a:stretch>
        </p:blipFill>
        <p:spPr>
          <a:xfrm rot="16200000">
            <a:off x="-2853532" y="2853531"/>
            <a:ext cx="6329363" cy="622300"/>
          </a:xfrm>
          <a:prstGeom prst="rect">
            <a:avLst/>
          </a:prstGeom>
        </p:spPr>
      </p:pic>
      <p:sp>
        <p:nvSpPr>
          <p:cNvPr id="10"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6" name="Rettangolo 15"/>
          <p:cNvSpPr/>
          <p:nvPr/>
        </p:nvSpPr>
        <p:spPr>
          <a:xfrm>
            <a:off x="1124871" y="1229906"/>
            <a:ext cx="1126077" cy="505972"/>
          </a:xfrm>
          <a:prstGeom prst="rect">
            <a:avLst/>
          </a:prstGeom>
        </p:spPr>
        <p:txBody>
          <a:bodyPr wrap="none">
            <a:spAutoFit/>
          </a:bodyPr>
          <a:lstStyle/>
          <a:p>
            <a:pPr algn="just">
              <a:lnSpc>
                <a:spcPct val="120000"/>
              </a:lnSpc>
              <a:spcBef>
                <a:spcPct val="0"/>
              </a:spcBef>
            </a:pPr>
            <a:r>
              <a:rPr lang="it-IT" sz="2400" b="1" dirty="0">
                <a:solidFill>
                  <a:srgbClr val="C00000"/>
                </a:solidFill>
              </a:rPr>
              <a:t>Finalità</a:t>
            </a:r>
          </a:p>
        </p:txBody>
      </p:sp>
      <p:pic>
        <p:nvPicPr>
          <p:cNvPr id="17" name="Immagin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582" y="106598"/>
            <a:ext cx="1900901" cy="1390261"/>
          </a:xfrm>
          <a:prstGeom prst="rect">
            <a:avLst/>
          </a:prstGeom>
        </p:spPr>
      </p:pic>
    </p:spTree>
    <p:extLst>
      <p:ext uri="{BB962C8B-B14F-4D97-AF65-F5344CB8AC3E}">
        <p14:creationId xmlns:p14="http://schemas.microsoft.com/office/powerpoint/2010/main" val="1670425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97279" y="553032"/>
            <a:ext cx="4397587" cy="937079"/>
          </a:xfrm>
        </p:spPr>
        <p:txBody>
          <a:bodyPr anchor="ctr" anchorCtr="0">
            <a:normAutofit/>
          </a:bodyPr>
          <a:lstStyle/>
          <a:p>
            <a:r>
              <a:rPr lang="it-IT" sz="4000" dirty="0">
                <a:solidFill>
                  <a:srgbClr val="C00000"/>
                </a:solidFill>
              </a:rPr>
              <a:t>Diamoci una Scossa!</a:t>
            </a:r>
          </a:p>
        </p:txBody>
      </p:sp>
      <p:sp>
        <p:nvSpPr>
          <p:cNvPr id="8" name="Segnaposto numero diapositiva 7"/>
          <p:cNvSpPr>
            <a:spLocks noGrp="1"/>
          </p:cNvSpPr>
          <p:nvPr>
            <p:ph type="sldNum" sz="quarter" idx="12"/>
          </p:nvPr>
        </p:nvSpPr>
        <p:spPr/>
        <p:txBody>
          <a:bodyPr/>
          <a:lstStyle/>
          <a:p>
            <a:fld id="{6113E31D-E2AB-40D1-8B51-AFA5AFEF393A}" type="slidenum">
              <a:rPr lang="en-US" smtClean="0"/>
              <a:pPr/>
              <a:t>22</a:t>
            </a:fld>
            <a:endParaRPr lang="en-US" dirty="0"/>
          </a:p>
        </p:txBody>
      </p:sp>
      <p:sp>
        <p:nvSpPr>
          <p:cNvPr id="11" name="Rettangolo 10"/>
          <p:cNvSpPr/>
          <p:nvPr/>
        </p:nvSpPr>
        <p:spPr>
          <a:xfrm>
            <a:off x="1133974" y="1187571"/>
            <a:ext cx="3410806" cy="535531"/>
          </a:xfrm>
          <a:prstGeom prst="rect">
            <a:avLst/>
          </a:prstGeom>
        </p:spPr>
        <p:txBody>
          <a:bodyPr wrap="none">
            <a:noAutofit/>
          </a:bodyPr>
          <a:lstStyle/>
          <a:p>
            <a:pPr algn="just">
              <a:lnSpc>
                <a:spcPct val="120000"/>
              </a:lnSpc>
              <a:spcBef>
                <a:spcPct val="0"/>
              </a:spcBef>
            </a:pPr>
            <a:r>
              <a:rPr lang="it-IT" sz="2400" b="1" dirty="0">
                <a:solidFill>
                  <a:srgbClr val="C00000"/>
                </a:solidFill>
              </a:rPr>
              <a:t>Chi partecipa</a:t>
            </a:r>
          </a:p>
        </p:txBody>
      </p:sp>
      <p:sp>
        <p:nvSpPr>
          <p:cNvPr id="4" name="Rettangolo 3"/>
          <p:cNvSpPr/>
          <p:nvPr/>
        </p:nvSpPr>
        <p:spPr>
          <a:xfrm>
            <a:off x="1133974" y="1925823"/>
            <a:ext cx="10078509" cy="3939540"/>
          </a:xfrm>
          <a:prstGeom prst="rect">
            <a:avLst/>
          </a:prstGeom>
        </p:spPr>
        <p:txBody>
          <a:bodyPr wrap="square">
            <a:spAutoFit/>
          </a:bodyPr>
          <a:lstStyle/>
          <a:p>
            <a:pPr>
              <a:lnSpc>
                <a:spcPts val="3000"/>
              </a:lnSpc>
            </a:pPr>
            <a:r>
              <a:rPr lang="it-IT" sz="2000" dirty="0">
                <a:solidFill>
                  <a:schemeClr val="tx1">
                    <a:lumMod val="75000"/>
                    <a:lumOff val="25000"/>
                  </a:schemeClr>
                </a:solidFill>
              </a:rPr>
              <a:t>Diamoci una Scossa! vede coinvolti:</a:t>
            </a:r>
          </a:p>
          <a:p>
            <a:pPr>
              <a:lnSpc>
                <a:spcPts val="3000"/>
              </a:lnSpc>
            </a:pPr>
            <a:r>
              <a:rPr lang="it-IT" sz="1400" dirty="0">
                <a:solidFill>
                  <a:schemeClr val="tx1">
                    <a:lumMod val="75000"/>
                    <a:lumOff val="25000"/>
                  </a:schemeClr>
                </a:solidFill>
              </a:rPr>
              <a:t>	</a:t>
            </a:r>
            <a:r>
              <a:rPr lang="it-IT" sz="2000" b="1" dirty="0">
                <a:solidFill>
                  <a:srgbClr val="C00000"/>
                </a:solidFill>
              </a:rPr>
              <a:t>Cittadino </a:t>
            </a:r>
          </a:p>
          <a:p>
            <a:pPr>
              <a:lnSpc>
                <a:spcPts val="3000"/>
              </a:lnSpc>
            </a:pPr>
            <a:r>
              <a:rPr lang="it-IT" sz="2000" dirty="0">
                <a:solidFill>
                  <a:schemeClr val="tx1">
                    <a:lumMod val="75000"/>
                    <a:lumOff val="25000"/>
                  </a:schemeClr>
                </a:solidFill>
              </a:rPr>
              <a:t>	che, a partire dal 30 settembre, potrà richiedere, sul portale e senza alcun onere, una visita 	tecnica informativa inserendo le proprie disponibilità in termini di giorni e orari</a:t>
            </a:r>
            <a:endParaRPr lang="it-IT" sz="2000" b="1" dirty="0">
              <a:solidFill>
                <a:srgbClr val="C00000"/>
              </a:solidFill>
            </a:endParaRPr>
          </a:p>
          <a:p>
            <a:pPr>
              <a:lnSpc>
                <a:spcPts val="3000"/>
              </a:lnSpc>
            </a:pPr>
            <a:r>
              <a:rPr lang="it-IT" sz="2000" b="1" dirty="0">
                <a:solidFill>
                  <a:srgbClr val="C00000"/>
                </a:solidFill>
              </a:rPr>
              <a:t>	Amministratore di condominio</a:t>
            </a:r>
          </a:p>
          <a:p>
            <a:pPr>
              <a:lnSpc>
                <a:spcPts val="3000"/>
              </a:lnSpc>
            </a:pPr>
            <a:r>
              <a:rPr lang="it-IT" sz="2000" dirty="0">
                <a:solidFill>
                  <a:schemeClr val="tx1">
                    <a:lumMod val="75000"/>
                    <a:lumOff val="25000"/>
                  </a:schemeClr>
                </a:solidFill>
              </a:rPr>
              <a:t>	che per edifici con più di 8 unità abitative costituisce il solo possibile soggetto richiedente </a:t>
            </a:r>
          </a:p>
          <a:p>
            <a:pPr>
              <a:lnSpc>
                <a:spcPts val="3000"/>
              </a:lnSpc>
            </a:pPr>
            <a:r>
              <a:rPr lang="it-IT" sz="2000" dirty="0">
                <a:solidFill>
                  <a:schemeClr val="tx1">
                    <a:lumMod val="75000"/>
                    <a:lumOff val="25000"/>
                  </a:schemeClr>
                </a:solidFill>
              </a:rPr>
              <a:t>	</a:t>
            </a:r>
            <a:r>
              <a:rPr lang="it-IT" sz="2000" b="1" dirty="0">
                <a:solidFill>
                  <a:srgbClr val="C00000"/>
                </a:solidFill>
              </a:rPr>
              <a:t>Professionista </a:t>
            </a:r>
          </a:p>
          <a:p>
            <a:pPr>
              <a:lnSpc>
                <a:spcPts val="3000"/>
              </a:lnSpc>
            </a:pPr>
            <a:r>
              <a:rPr lang="it-IT" sz="2000" dirty="0">
                <a:solidFill>
                  <a:schemeClr val="tx1">
                    <a:lumMod val="75000"/>
                    <a:lumOff val="25000"/>
                  </a:schemeClr>
                </a:solidFill>
              </a:rPr>
              <a:t>	che, a partire dal 15 settembre, potrà inserire sul portale le proprie disponibilità in termini 	di giorni, orari e distanza e svolgere, dal primo ottobre, volontariamente e senza alcuna 	retribuzione, le visite	propostegli dal Sistema</a:t>
            </a:r>
          </a:p>
        </p:txBody>
      </p:sp>
      <p:sp>
        <p:nvSpPr>
          <p:cNvPr id="14" name="Ovale 13"/>
          <p:cNvSpPr/>
          <p:nvPr/>
        </p:nvSpPr>
        <p:spPr>
          <a:xfrm>
            <a:off x="1344727" y="2509023"/>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5" name="Ovale 14">
            <a:extLst>
              <a:ext uri="{FF2B5EF4-FFF2-40B4-BE49-F238E27FC236}">
                <a16:creationId xmlns:a16="http://schemas.microsoft.com/office/drawing/2014/main" xmlns="" id="{0D8D3498-7632-4CA2-96EC-AF38C2C509EE}"/>
              </a:ext>
            </a:extLst>
          </p:cNvPr>
          <p:cNvSpPr/>
          <p:nvPr/>
        </p:nvSpPr>
        <p:spPr>
          <a:xfrm>
            <a:off x="1345160" y="3637532"/>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9" name="Immagine 8"/>
          <p:cNvPicPr>
            <a:picLocks noChangeAspect="1"/>
          </p:cNvPicPr>
          <p:nvPr/>
        </p:nvPicPr>
        <p:blipFill>
          <a:blip r:embed="rId2"/>
          <a:stretch>
            <a:fillRect/>
          </a:stretch>
        </p:blipFill>
        <p:spPr>
          <a:xfrm rot="16200000">
            <a:off x="-2853532" y="2853531"/>
            <a:ext cx="6329363" cy="622300"/>
          </a:xfrm>
          <a:prstGeom prst="rect">
            <a:avLst/>
          </a:prstGeom>
        </p:spPr>
      </p:pic>
      <p:sp>
        <p:nvSpPr>
          <p:cNvPr id="10"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2" name="Ovale 11">
            <a:extLst>
              <a:ext uri="{FF2B5EF4-FFF2-40B4-BE49-F238E27FC236}">
                <a16:creationId xmlns:a16="http://schemas.microsoft.com/office/drawing/2014/main" xmlns="" id="{0D8D3498-7632-4CA2-96EC-AF38C2C509EE}"/>
              </a:ext>
            </a:extLst>
          </p:cNvPr>
          <p:cNvSpPr/>
          <p:nvPr/>
        </p:nvSpPr>
        <p:spPr>
          <a:xfrm>
            <a:off x="1345157" y="4411081"/>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16" name="Immagin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582" y="106598"/>
            <a:ext cx="1900901" cy="1390261"/>
          </a:xfrm>
          <a:prstGeom prst="rect">
            <a:avLst/>
          </a:prstGeom>
        </p:spPr>
      </p:pic>
    </p:spTree>
    <p:extLst>
      <p:ext uri="{BB962C8B-B14F-4D97-AF65-F5344CB8AC3E}">
        <p14:creationId xmlns:p14="http://schemas.microsoft.com/office/powerpoint/2010/main" val="899314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6113E31D-E2AB-40D1-8B51-AFA5AFEF393A}" type="slidenum">
              <a:rPr lang="en-US" smtClean="0"/>
              <a:pPr/>
              <a:t>23</a:t>
            </a:fld>
            <a:endParaRPr lang="en-US" dirty="0"/>
          </a:p>
        </p:txBody>
      </p:sp>
      <p:sp>
        <p:nvSpPr>
          <p:cNvPr id="7" name="Rettangolo 6"/>
          <p:cNvSpPr/>
          <p:nvPr/>
        </p:nvSpPr>
        <p:spPr>
          <a:xfrm>
            <a:off x="1146179" y="1844028"/>
            <a:ext cx="10140041" cy="4680512"/>
          </a:xfrm>
          <a:prstGeom prst="rect">
            <a:avLst/>
          </a:prstGeom>
        </p:spPr>
        <p:txBody>
          <a:bodyPr wrap="square">
            <a:spAutoFit/>
          </a:bodyPr>
          <a:lstStyle/>
          <a:p>
            <a:pPr>
              <a:lnSpc>
                <a:spcPts val="3000"/>
              </a:lnSpc>
            </a:pPr>
            <a:r>
              <a:rPr lang="it-IT" sz="2000" dirty="0">
                <a:solidFill>
                  <a:srgbClr val="C00000"/>
                </a:solidFill>
              </a:rPr>
              <a:t>Tipologia immobili oggetto delle Visite tecniche informative</a:t>
            </a:r>
          </a:p>
          <a:p>
            <a:pPr>
              <a:lnSpc>
                <a:spcPts val="3000"/>
              </a:lnSpc>
            </a:pPr>
            <a:r>
              <a:rPr lang="it-IT" sz="2000" dirty="0">
                <a:solidFill>
                  <a:schemeClr val="tx1">
                    <a:lumMod val="75000"/>
                    <a:lumOff val="25000"/>
                  </a:schemeClr>
                </a:solidFill>
              </a:rPr>
              <a:t>Per questa prima edizione l’iniziativa sarà limitata agli immobili con la seguente destinazione:</a:t>
            </a:r>
          </a:p>
          <a:p>
            <a:pPr lvl="1">
              <a:lnSpc>
                <a:spcPts val="3000"/>
              </a:lnSpc>
            </a:pPr>
            <a:r>
              <a:rPr lang="it-IT" sz="2000" dirty="0">
                <a:solidFill>
                  <a:schemeClr val="tx1">
                    <a:lumMod val="75000"/>
                    <a:lumOff val="25000"/>
                  </a:schemeClr>
                </a:solidFill>
              </a:rPr>
              <a:t>Prevalente destinazione ad uso abitativo</a:t>
            </a:r>
          </a:p>
          <a:p>
            <a:pPr lvl="1">
              <a:lnSpc>
                <a:spcPts val="3000"/>
              </a:lnSpc>
            </a:pPr>
            <a:r>
              <a:rPr lang="it-IT" sz="2000" dirty="0">
                <a:solidFill>
                  <a:schemeClr val="tx1">
                    <a:lumMod val="75000"/>
                    <a:lumOff val="25000"/>
                  </a:schemeClr>
                </a:solidFill>
              </a:rPr>
              <a:t>Immobili a particolare destinazione d’uso in seguito ad un accordo con specifici enti/istituzioni ( CEI- Conferenza Episcopale Italiana,  CRI Croce Rossa Italiana, …) </a:t>
            </a:r>
          </a:p>
          <a:p>
            <a:pPr lvl="0">
              <a:lnSpc>
                <a:spcPts val="3000"/>
              </a:lnSpc>
            </a:pPr>
            <a:r>
              <a:rPr lang="it-IT" sz="2000" dirty="0">
                <a:solidFill>
                  <a:schemeClr val="tx1">
                    <a:lumMod val="75000"/>
                    <a:lumOff val="25000"/>
                  </a:schemeClr>
                </a:solidFill>
              </a:rPr>
              <a:t>  </a:t>
            </a:r>
            <a:endParaRPr lang="it-IT" dirty="0">
              <a:solidFill>
                <a:schemeClr val="tx1">
                  <a:lumMod val="75000"/>
                  <a:lumOff val="25000"/>
                </a:schemeClr>
              </a:solidFill>
            </a:endParaRPr>
          </a:p>
          <a:p>
            <a:pPr>
              <a:lnSpc>
                <a:spcPts val="3000"/>
              </a:lnSpc>
            </a:pPr>
            <a:r>
              <a:rPr lang="it-IT" sz="2000" dirty="0">
                <a:solidFill>
                  <a:srgbClr val="C00000"/>
                </a:solidFill>
              </a:rPr>
              <a:t>Chi può richiedere una Visita tecnica informativa</a:t>
            </a:r>
          </a:p>
          <a:p>
            <a:pPr>
              <a:lnSpc>
                <a:spcPts val="3000"/>
              </a:lnSpc>
            </a:pPr>
            <a:r>
              <a:rPr lang="it-IT" sz="2000" dirty="0">
                <a:solidFill>
                  <a:schemeClr val="tx1">
                    <a:lumMod val="75000"/>
                    <a:lumOff val="25000"/>
                  </a:schemeClr>
                </a:solidFill>
              </a:rPr>
              <a:t>In funzione della tipologia dell’immobile possono richiedere una visita i seguenti soggetti:</a:t>
            </a:r>
          </a:p>
          <a:p>
            <a:pPr lvl="1">
              <a:lnSpc>
                <a:spcPts val="3000"/>
              </a:lnSpc>
            </a:pPr>
            <a:r>
              <a:rPr lang="it-IT" sz="2000" dirty="0">
                <a:solidFill>
                  <a:schemeClr val="tx1">
                    <a:lumMod val="75000"/>
                    <a:lumOff val="25000"/>
                  </a:schemeClr>
                </a:solidFill>
              </a:rPr>
              <a:t>Singolo Proprietario/o altri aventi diritto (affittuario, comodatario, …..) per edifici fino ad un massimo di 8 unità abitative </a:t>
            </a:r>
          </a:p>
          <a:p>
            <a:pPr lvl="1">
              <a:lnSpc>
                <a:spcPts val="3000"/>
              </a:lnSpc>
            </a:pPr>
            <a:r>
              <a:rPr lang="it-IT" sz="2000" dirty="0">
                <a:solidFill>
                  <a:schemeClr val="tx1">
                    <a:lumMod val="75000"/>
                    <a:lumOff val="25000"/>
                  </a:schemeClr>
                </a:solidFill>
              </a:rPr>
              <a:t>Amministratore di Condominio per altri edifici</a:t>
            </a:r>
          </a:p>
          <a:p>
            <a:pPr>
              <a:lnSpc>
                <a:spcPts val="3000"/>
              </a:lnSpc>
            </a:pPr>
            <a:endParaRPr lang="it-IT" sz="2000" dirty="0">
              <a:solidFill>
                <a:schemeClr val="tx1">
                  <a:lumMod val="75000"/>
                  <a:lumOff val="25000"/>
                </a:schemeClr>
              </a:solidFill>
            </a:endParaRPr>
          </a:p>
        </p:txBody>
      </p:sp>
      <p:sp>
        <p:nvSpPr>
          <p:cNvPr id="10" name="Ovale 9"/>
          <p:cNvSpPr/>
          <p:nvPr/>
        </p:nvSpPr>
        <p:spPr>
          <a:xfrm>
            <a:off x="1368413" y="3208188"/>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2" name="Ovale 11"/>
          <p:cNvSpPr/>
          <p:nvPr/>
        </p:nvSpPr>
        <p:spPr>
          <a:xfrm>
            <a:off x="1401625" y="5103741"/>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3" name="Ovale 12">
            <a:extLst>
              <a:ext uri="{FF2B5EF4-FFF2-40B4-BE49-F238E27FC236}">
                <a16:creationId xmlns:a16="http://schemas.microsoft.com/office/drawing/2014/main" xmlns="" id="{7182DF47-F419-4F69-A669-D89A2F7E84D5}"/>
              </a:ext>
            </a:extLst>
          </p:cNvPr>
          <p:cNvSpPr/>
          <p:nvPr/>
        </p:nvSpPr>
        <p:spPr>
          <a:xfrm>
            <a:off x="1403630" y="5894911"/>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14" name="Immagine 13"/>
          <p:cNvPicPr>
            <a:picLocks noChangeAspect="1"/>
          </p:cNvPicPr>
          <p:nvPr/>
        </p:nvPicPr>
        <p:blipFill>
          <a:blip r:embed="rId2"/>
          <a:stretch>
            <a:fillRect/>
          </a:stretch>
        </p:blipFill>
        <p:spPr>
          <a:xfrm rot="16200000">
            <a:off x="-2853531" y="2853533"/>
            <a:ext cx="6329363" cy="622300"/>
          </a:xfrm>
          <a:prstGeom prst="rect">
            <a:avLst/>
          </a:prstGeom>
        </p:spPr>
      </p:pic>
      <p:sp>
        <p:nvSpPr>
          <p:cNvPr id="15"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6" name="Titolo 1"/>
          <p:cNvSpPr>
            <a:spLocks noGrp="1"/>
          </p:cNvSpPr>
          <p:nvPr>
            <p:ph type="title"/>
          </p:nvPr>
        </p:nvSpPr>
        <p:spPr>
          <a:xfrm>
            <a:off x="1097280" y="553032"/>
            <a:ext cx="6141720" cy="937079"/>
          </a:xfrm>
        </p:spPr>
        <p:txBody>
          <a:bodyPr anchor="ctr" anchorCtr="0">
            <a:normAutofit/>
          </a:bodyPr>
          <a:lstStyle/>
          <a:p>
            <a:r>
              <a:rPr lang="it-IT" sz="4000" dirty="0">
                <a:solidFill>
                  <a:srgbClr val="C00000"/>
                </a:solidFill>
              </a:rPr>
              <a:t>Come partecipa il Cittadino</a:t>
            </a:r>
          </a:p>
        </p:txBody>
      </p:sp>
      <p:sp>
        <p:nvSpPr>
          <p:cNvPr id="17" name="Rettangolo 16"/>
          <p:cNvSpPr/>
          <p:nvPr/>
        </p:nvSpPr>
        <p:spPr>
          <a:xfrm>
            <a:off x="1133974" y="1187571"/>
            <a:ext cx="3410806" cy="535531"/>
          </a:xfrm>
          <a:prstGeom prst="rect">
            <a:avLst/>
          </a:prstGeom>
        </p:spPr>
        <p:txBody>
          <a:bodyPr wrap="none">
            <a:noAutofit/>
          </a:bodyPr>
          <a:lstStyle/>
          <a:p>
            <a:pPr algn="just">
              <a:lnSpc>
                <a:spcPct val="120000"/>
              </a:lnSpc>
              <a:spcBef>
                <a:spcPct val="0"/>
              </a:spcBef>
            </a:pPr>
            <a:r>
              <a:rPr lang="it-IT" sz="2400" b="1" dirty="0">
                <a:solidFill>
                  <a:srgbClr val="C00000"/>
                </a:solidFill>
              </a:rPr>
              <a:t>Soggetti e Immobili ammessi</a:t>
            </a:r>
          </a:p>
        </p:txBody>
      </p:sp>
      <p:sp>
        <p:nvSpPr>
          <p:cNvPr id="18" name="Ovale 17"/>
          <p:cNvSpPr/>
          <p:nvPr/>
        </p:nvSpPr>
        <p:spPr>
          <a:xfrm>
            <a:off x="1376877" y="2811797"/>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20" name="Immagin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582" y="106598"/>
            <a:ext cx="1900901" cy="1390261"/>
          </a:xfrm>
          <a:prstGeom prst="rect">
            <a:avLst/>
          </a:prstGeom>
        </p:spPr>
      </p:pic>
    </p:spTree>
    <p:extLst>
      <p:ext uri="{BB962C8B-B14F-4D97-AF65-F5344CB8AC3E}">
        <p14:creationId xmlns:p14="http://schemas.microsoft.com/office/powerpoint/2010/main" val="1223456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54083" y="1961397"/>
            <a:ext cx="10058400" cy="1080654"/>
          </a:xfrm>
        </p:spPr>
        <p:txBody>
          <a:bodyPr>
            <a:noAutofit/>
          </a:bodyPr>
          <a:lstStyle/>
          <a:p>
            <a:pPr algn="just">
              <a:lnSpc>
                <a:spcPts val="3000"/>
              </a:lnSpc>
              <a:spcBef>
                <a:spcPct val="0"/>
              </a:spcBef>
            </a:pPr>
            <a:r>
              <a:rPr lang="it-IT" dirty="0"/>
              <a:t>All’iniziativa potranno partecipare previa richiesta inoltrata attraverso il portale dell’iniziativa</a:t>
            </a:r>
          </a:p>
          <a:p>
            <a:pPr algn="just">
              <a:lnSpc>
                <a:spcPts val="3000"/>
              </a:lnSpc>
              <a:spcBef>
                <a:spcPct val="0"/>
              </a:spcBef>
            </a:pPr>
            <a:r>
              <a:rPr lang="it-IT" dirty="0"/>
              <a:t>Ingegneri ed Architetti in possesso dei seguenti Prerequisiti:</a:t>
            </a:r>
          </a:p>
          <a:p>
            <a:pPr algn="just">
              <a:lnSpc>
                <a:spcPts val="3000"/>
              </a:lnSpc>
              <a:spcBef>
                <a:spcPct val="0"/>
              </a:spcBef>
            </a:pPr>
            <a:endParaRPr lang="it-IT" b="1" dirty="0"/>
          </a:p>
        </p:txBody>
      </p:sp>
      <p:sp>
        <p:nvSpPr>
          <p:cNvPr id="8" name="Segnaposto numero diapositiva 7"/>
          <p:cNvSpPr>
            <a:spLocks noGrp="1"/>
          </p:cNvSpPr>
          <p:nvPr>
            <p:ph type="sldNum" sz="quarter" idx="12"/>
          </p:nvPr>
        </p:nvSpPr>
        <p:spPr/>
        <p:txBody>
          <a:bodyPr/>
          <a:lstStyle/>
          <a:p>
            <a:fld id="{6113E31D-E2AB-40D1-8B51-AFA5AFEF393A}" type="slidenum">
              <a:rPr lang="en-US" smtClean="0"/>
              <a:pPr/>
              <a:t>24</a:t>
            </a:fld>
            <a:endParaRPr lang="en-US" dirty="0"/>
          </a:p>
        </p:txBody>
      </p:sp>
      <p:sp>
        <p:nvSpPr>
          <p:cNvPr id="5" name="Rettangolo 4"/>
          <p:cNvSpPr/>
          <p:nvPr/>
        </p:nvSpPr>
        <p:spPr>
          <a:xfrm>
            <a:off x="1624592" y="2978131"/>
            <a:ext cx="9903794" cy="3170099"/>
          </a:xfrm>
          <a:prstGeom prst="rect">
            <a:avLst/>
          </a:prstGeom>
        </p:spPr>
        <p:txBody>
          <a:bodyPr wrap="square">
            <a:spAutoFit/>
          </a:bodyPr>
          <a:lstStyle/>
          <a:p>
            <a:pPr>
              <a:lnSpc>
                <a:spcPts val="3000"/>
              </a:lnSpc>
            </a:pPr>
            <a:r>
              <a:rPr lang="it-IT" sz="2000" dirty="0">
                <a:solidFill>
                  <a:schemeClr val="tx1">
                    <a:lumMod val="75000"/>
                    <a:lumOff val="25000"/>
                  </a:schemeClr>
                </a:solidFill>
              </a:rPr>
              <a:t>Essere regolarmente iscritti al proprio Albo nelle seguenti sezioni:</a:t>
            </a:r>
          </a:p>
          <a:p>
            <a:pPr marL="1238250" lvl="1" indent="-342900">
              <a:lnSpc>
                <a:spcPts val="3000"/>
              </a:lnSpc>
              <a:buFont typeface="Wingdings" charset="2"/>
              <a:buChar char="ü"/>
              <a:tabLst>
                <a:tab pos="714375" algn="l"/>
              </a:tabLst>
            </a:pPr>
            <a:r>
              <a:rPr lang="it-IT" sz="2000" dirty="0">
                <a:solidFill>
                  <a:schemeClr val="tx1">
                    <a:lumMod val="75000"/>
                    <a:lumOff val="25000"/>
                  </a:schemeClr>
                </a:solidFill>
              </a:rPr>
              <a:t> Ingegneri iscritti alla sezione A e B per i settori civile ed ambientale industriale</a:t>
            </a:r>
          </a:p>
          <a:p>
            <a:pPr marL="1238250" lvl="1" indent="-342900">
              <a:lnSpc>
                <a:spcPts val="3000"/>
              </a:lnSpc>
              <a:buFont typeface="Wingdings" charset="2"/>
              <a:buChar char="ü"/>
              <a:tabLst>
                <a:tab pos="714375" algn="l"/>
              </a:tabLst>
            </a:pPr>
            <a:r>
              <a:rPr lang="it-IT" sz="2000" dirty="0">
                <a:solidFill>
                  <a:schemeClr val="tx1">
                    <a:lumMod val="75000"/>
                    <a:lumOff val="25000"/>
                  </a:schemeClr>
                </a:solidFill>
              </a:rPr>
              <a:t> Architetti iscritti alla sezione A e B per il settore “Architettura”</a:t>
            </a:r>
          </a:p>
          <a:p>
            <a:pPr>
              <a:lnSpc>
                <a:spcPts val="3000"/>
              </a:lnSpc>
            </a:pPr>
            <a:r>
              <a:rPr lang="it-IT" sz="2000" dirty="0">
                <a:solidFill>
                  <a:schemeClr val="tx1">
                    <a:lumMod val="75000"/>
                    <a:lumOff val="25000"/>
                  </a:schemeClr>
                </a:solidFill>
              </a:rPr>
              <a:t>Essere in regola con gli Obblighi formativi </a:t>
            </a:r>
          </a:p>
          <a:p>
            <a:pPr>
              <a:lnSpc>
                <a:spcPts val="3000"/>
              </a:lnSpc>
            </a:pPr>
            <a:r>
              <a:rPr lang="it-IT" sz="2000" dirty="0">
                <a:solidFill>
                  <a:schemeClr val="tx1">
                    <a:lumMod val="75000"/>
                    <a:lumOff val="25000"/>
                  </a:schemeClr>
                </a:solidFill>
              </a:rPr>
              <a:t>Essere in regola con il pagamento della Quota di iscrizione all’Albo</a:t>
            </a:r>
          </a:p>
          <a:p>
            <a:pPr>
              <a:lnSpc>
                <a:spcPts val="3000"/>
              </a:lnSpc>
            </a:pPr>
            <a:r>
              <a:rPr lang="it-IT" sz="2000" dirty="0">
                <a:solidFill>
                  <a:schemeClr val="tx1">
                    <a:lumMod val="75000"/>
                    <a:lumOff val="25000"/>
                  </a:schemeClr>
                </a:solidFill>
              </a:rPr>
              <a:t>Essere in possesso di una Polizza assicurativa professionale di Responsabilità Civile</a:t>
            </a:r>
          </a:p>
          <a:p>
            <a:pPr>
              <a:lnSpc>
                <a:spcPts val="3000"/>
              </a:lnSpc>
            </a:pPr>
            <a:r>
              <a:rPr lang="it-IT" sz="2000" dirty="0">
                <a:solidFill>
                  <a:schemeClr val="tx1">
                    <a:lumMod val="75000"/>
                    <a:lumOff val="25000"/>
                  </a:schemeClr>
                </a:solidFill>
              </a:rPr>
              <a:t>Avere esperienza professionale nel settore della Sicurezza sismica</a:t>
            </a:r>
          </a:p>
          <a:p>
            <a:pPr>
              <a:lnSpc>
                <a:spcPts val="3000"/>
              </a:lnSpc>
            </a:pPr>
            <a:r>
              <a:rPr lang="it-IT" sz="2000" dirty="0"/>
              <a:t> </a:t>
            </a:r>
          </a:p>
        </p:txBody>
      </p:sp>
      <p:sp>
        <p:nvSpPr>
          <p:cNvPr id="10" name="Ovale 9"/>
          <p:cNvSpPr/>
          <p:nvPr/>
        </p:nvSpPr>
        <p:spPr>
          <a:xfrm>
            <a:off x="1344727" y="3196402"/>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1" name="Ovale 10">
            <a:extLst>
              <a:ext uri="{FF2B5EF4-FFF2-40B4-BE49-F238E27FC236}">
                <a16:creationId xmlns:a16="http://schemas.microsoft.com/office/drawing/2014/main" xmlns="" id="{7182DF47-F419-4F69-A669-D89A2F7E84D5}"/>
              </a:ext>
            </a:extLst>
          </p:cNvPr>
          <p:cNvSpPr/>
          <p:nvPr/>
        </p:nvSpPr>
        <p:spPr>
          <a:xfrm>
            <a:off x="1347589" y="4339669"/>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2" name="Ovale 11"/>
          <p:cNvSpPr/>
          <p:nvPr/>
        </p:nvSpPr>
        <p:spPr>
          <a:xfrm>
            <a:off x="1346656" y="4707206"/>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4" name="Ovale 13"/>
          <p:cNvSpPr/>
          <p:nvPr/>
        </p:nvSpPr>
        <p:spPr>
          <a:xfrm>
            <a:off x="1325436" y="5077771"/>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13" name="Immagine 12"/>
          <p:cNvPicPr>
            <a:picLocks noChangeAspect="1"/>
          </p:cNvPicPr>
          <p:nvPr/>
        </p:nvPicPr>
        <p:blipFill>
          <a:blip r:embed="rId2"/>
          <a:stretch>
            <a:fillRect/>
          </a:stretch>
        </p:blipFill>
        <p:spPr>
          <a:xfrm rot="16200000">
            <a:off x="-2853532" y="2853531"/>
            <a:ext cx="6329363" cy="622300"/>
          </a:xfrm>
          <a:prstGeom prst="rect">
            <a:avLst/>
          </a:prstGeom>
        </p:spPr>
      </p:pic>
      <p:sp>
        <p:nvSpPr>
          <p:cNvPr id="15"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6" name="Titolo 1"/>
          <p:cNvSpPr>
            <a:spLocks noGrp="1"/>
          </p:cNvSpPr>
          <p:nvPr>
            <p:ph type="title"/>
          </p:nvPr>
        </p:nvSpPr>
        <p:spPr>
          <a:xfrm>
            <a:off x="1097279" y="553032"/>
            <a:ext cx="7047654" cy="937079"/>
          </a:xfrm>
        </p:spPr>
        <p:txBody>
          <a:bodyPr anchor="ctr" anchorCtr="0">
            <a:normAutofit/>
          </a:bodyPr>
          <a:lstStyle/>
          <a:p>
            <a:r>
              <a:rPr lang="it-IT" sz="4000" dirty="0">
                <a:solidFill>
                  <a:srgbClr val="C00000"/>
                </a:solidFill>
              </a:rPr>
              <a:t>Partecipazione del Professionista</a:t>
            </a:r>
          </a:p>
        </p:txBody>
      </p:sp>
      <p:sp>
        <p:nvSpPr>
          <p:cNvPr id="17" name="Rettangolo 16"/>
          <p:cNvSpPr/>
          <p:nvPr/>
        </p:nvSpPr>
        <p:spPr>
          <a:xfrm>
            <a:off x="1133974" y="1187571"/>
            <a:ext cx="3410806" cy="535531"/>
          </a:xfrm>
          <a:prstGeom prst="rect">
            <a:avLst/>
          </a:prstGeom>
        </p:spPr>
        <p:txBody>
          <a:bodyPr wrap="none">
            <a:noAutofit/>
          </a:bodyPr>
          <a:lstStyle/>
          <a:p>
            <a:pPr algn="just">
              <a:lnSpc>
                <a:spcPct val="120000"/>
              </a:lnSpc>
              <a:spcBef>
                <a:spcPct val="0"/>
              </a:spcBef>
            </a:pPr>
            <a:r>
              <a:rPr lang="it-IT" sz="2400" b="1" dirty="0">
                <a:solidFill>
                  <a:srgbClr val="C00000"/>
                </a:solidFill>
              </a:rPr>
              <a:t>Prerequisiti</a:t>
            </a:r>
          </a:p>
        </p:txBody>
      </p:sp>
      <p:pic>
        <p:nvPicPr>
          <p:cNvPr id="19" name="Immagin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582" y="106598"/>
            <a:ext cx="1900901" cy="1390261"/>
          </a:xfrm>
          <a:prstGeom prst="rect">
            <a:avLst/>
          </a:prstGeom>
        </p:spPr>
      </p:pic>
    </p:spTree>
    <p:extLst>
      <p:ext uri="{BB962C8B-B14F-4D97-AF65-F5344CB8AC3E}">
        <p14:creationId xmlns:p14="http://schemas.microsoft.com/office/powerpoint/2010/main" val="1295563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FAB73BC-B049-4115-A692-8D63A059BFB8}" type="slidenum">
              <a:rPr lang="en-US" smtClean="0"/>
              <a:pPr/>
              <a:t>25</a:t>
            </a:fld>
            <a:endParaRPr lang="en-US" dirty="0"/>
          </a:p>
        </p:txBody>
      </p:sp>
      <p:sp>
        <p:nvSpPr>
          <p:cNvPr id="6" name="Segnaposto contenuto 2"/>
          <p:cNvSpPr txBox="1">
            <a:spLocks/>
          </p:cNvSpPr>
          <p:nvPr/>
        </p:nvSpPr>
        <p:spPr>
          <a:xfrm>
            <a:off x="1149752" y="1748940"/>
            <a:ext cx="10058400" cy="108108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ts val="3000"/>
              </a:lnSpc>
              <a:spcBef>
                <a:spcPct val="0"/>
              </a:spcBef>
            </a:pPr>
            <a:r>
              <a:rPr lang="it-IT" dirty="0"/>
              <a:t>La partecipazione del Professionista prevede una serie di </a:t>
            </a:r>
            <a:r>
              <a:rPr lang="it-IT" dirty="0" err="1"/>
              <a:t>step</a:t>
            </a:r>
            <a:r>
              <a:rPr lang="it-IT" dirty="0"/>
              <a:t>:</a:t>
            </a:r>
          </a:p>
          <a:p>
            <a:pPr>
              <a:lnSpc>
                <a:spcPts val="3000"/>
              </a:lnSpc>
              <a:spcBef>
                <a:spcPct val="0"/>
              </a:spcBef>
            </a:pPr>
            <a:endParaRPr lang="it-IT" b="1" dirty="0">
              <a:solidFill>
                <a:srgbClr val="C00000"/>
              </a:solidFill>
            </a:endParaRPr>
          </a:p>
          <a:p>
            <a:pPr>
              <a:lnSpc>
                <a:spcPts val="3000"/>
              </a:lnSpc>
              <a:spcBef>
                <a:spcPct val="0"/>
              </a:spcBef>
            </a:pPr>
            <a:endParaRPr lang="it-IT" b="1" dirty="0">
              <a:solidFill>
                <a:srgbClr val="C00000"/>
              </a:solidFill>
            </a:endParaRPr>
          </a:p>
          <a:p>
            <a:pPr>
              <a:lnSpc>
                <a:spcPts val="3000"/>
              </a:lnSpc>
              <a:spcBef>
                <a:spcPct val="0"/>
              </a:spcBef>
            </a:pPr>
            <a:endParaRPr lang="it-IT" b="1" dirty="0">
              <a:solidFill>
                <a:srgbClr val="C00000"/>
              </a:solidFill>
            </a:endParaRPr>
          </a:p>
        </p:txBody>
      </p:sp>
      <p:sp>
        <p:nvSpPr>
          <p:cNvPr id="7" name="Rettangolo 6"/>
          <p:cNvSpPr/>
          <p:nvPr/>
        </p:nvSpPr>
        <p:spPr>
          <a:xfrm>
            <a:off x="1623570" y="2161883"/>
            <a:ext cx="10249367" cy="4324261"/>
          </a:xfrm>
          <a:prstGeom prst="rect">
            <a:avLst/>
          </a:prstGeom>
        </p:spPr>
        <p:txBody>
          <a:bodyPr wrap="square">
            <a:spAutoFit/>
          </a:bodyPr>
          <a:lstStyle/>
          <a:p>
            <a:pPr>
              <a:lnSpc>
                <a:spcPts val="3000"/>
              </a:lnSpc>
            </a:pPr>
            <a:r>
              <a:rPr lang="it-IT" sz="2000" dirty="0">
                <a:solidFill>
                  <a:schemeClr val="tx1">
                    <a:lumMod val="75000"/>
                    <a:lumOff val="25000"/>
                  </a:schemeClr>
                </a:solidFill>
              </a:rPr>
              <a:t>a partire dal </a:t>
            </a:r>
            <a:r>
              <a:rPr lang="it-IT" sz="2000" b="1" dirty="0">
                <a:solidFill>
                  <a:srgbClr val="C00000"/>
                </a:solidFill>
              </a:rPr>
              <a:t>23 luglio </a:t>
            </a:r>
            <a:r>
              <a:rPr lang="it-IT" sz="2000" dirty="0">
                <a:solidFill>
                  <a:schemeClr val="tx1">
                    <a:lumMod val="75000"/>
                    <a:lumOff val="25000"/>
                  </a:schemeClr>
                </a:solidFill>
              </a:rPr>
              <a:t>può inviare attraverso il portale la richiesta di partecipazione </a:t>
            </a:r>
          </a:p>
          <a:p>
            <a:pPr>
              <a:lnSpc>
                <a:spcPts val="3000"/>
              </a:lnSpc>
            </a:pPr>
            <a:r>
              <a:rPr lang="it-IT" sz="2000" dirty="0">
                <a:solidFill>
                  <a:schemeClr val="tx1">
                    <a:lumMod val="75000"/>
                    <a:lumOff val="25000"/>
                  </a:schemeClr>
                </a:solidFill>
              </a:rPr>
              <a:t>dopo esser stato abilitato dall’Ordine di appartenenza, è tenuto a svolgere un </a:t>
            </a:r>
            <a:r>
              <a:rPr lang="it-IT" sz="2000" dirty="0">
                <a:solidFill>
                  <a:srgbClr val="C00000"/>
                </a:solidFill>
              </a:rPr>
              <a:t>modulo formativo FAD </a:t>
            </a:r>
            <a:r>
              <a:rPr lang="it-IT" sz="2000" dirty="0">
                <a:solidFill>
                  <a:schemeClr val="tx1">
                    <a:lumMod val="75000"/>
                    <a:lumOff val="25000"/>
                  </a:schemeClr>
                </a:solidFill>
              </a:rPr>
              <a:t>sulle</a:t>
            </a:r>
            <a:r>
              <a:rPr lang="it-IT" sz="2000" b="1" dirty="0">
                <a:solidFill>
                  <a:schemeClr val="tx1">
                    <a:lumMod val="75000"/>
                    <a:lumOff val="25000"/>
                  </a:schemeClr>
                </a:solidFill>
              </a:rPr>
              <a:t> </a:t>
            </a:r>
            <a:r>
              <a:rPr lang="it-IT" sz="2000" dirty="0">
                <a:solidFill>
                  <a:srgbClr val="C00000"/>
                </a:solidFill>
              </a:rPr>
              <a:t>Conoscenze e competenze tecniche </a:t>
            </a:r>
            <a:r>
              <a:rPr lang="it-IT" sz="2000" dirty="0">
                <a:solidFill>
                  <a:schemeClr val="tx1">
                    <a:lumMod val="75000"/>
                    <a:lumOff val="25000"/>
                  </a:schemeClr>
                </a:solidFill>
              </a:rPr>
              <a:t>di 10 ore fruibile dal portale</a:t>
            </a:r>
          </a:p>
          <a:p>
            <a:pPr>
              <a:lnSpc>
                <a:spcPts val="3000"/>
              </a:lnSpc>
            </a:pPr>
            <a:r>
              <a:rPr lang="it-IT" sz="2000" dirty="0">
                <a:solidFill>
                  <a:schemeClr val="tx1">
                    <a:lumMod val="75000"/>
                    <a:lumOff val="25000"/>
                  </a:schemeClr>
                </a:solidFill>
              </a:rPr>
              <a:t>a partire dal </a:t>
            </a:r>
            <a:r>
              <a:rPr lang="it-IT" sz="2000" b="1" dirty="0">
                <a:solidFill>
                  <a:srgbClr val="C00000"/>
                </a:solidFill>
              </a:rPr>
              <a:t>15 settembre </a:t>
            </a:r>
            <a:r>
              <a:rPr lang="it-IT" sz="2000" dirty="0">
                <a:solidFill>
                  <a:schemeClr val="tx1">
                    <a:lumMod val="75000"/>
                    <a:lumOff val="25000"/>
                  </a:schemeClr>
                </a:solidFill>
              </a:rPr>
              <a:t>è tenuto a svolgere un </a:t>
            </a:r>
            <a:r>
              <a:rPr lang="it-IT" sz="2000" dirty="0">
                <a:solidFill>
                  <a:srgbClr val="C00000"/>
                </a:solidFill>
              </a:rPr>
              <a:t>modulo formativo FAD </a:t>
            </a:r>
            <a:r>
              <a:rPr lang="it-IT" sz="2000" dirty="0">
                <a:solidFill>
                  <a:schemeClr val="tx1">
                    <a:lumMod val="75000"/>
                    <a:lumOff val="25000"/>
                  </a:schemeClr>
                </a:solidFill>
              </a:rPr>
              <a:t>fruibile dal portale</a:t>
            </a:r>
          </a:p>
          <a:p>
            <a:pPr>
              <a:lnSpc>
                <a:spcPts val="3000"/>
              </a:lnSpc>
            </a:pPr>
            <a:r>
              <a:rPr lang="it-IT" sz="2000" dirty="0">
                <a:solidFill>
                  <a:schemeClr val="tx1">
                    <a:lumMod val="75000"/>
                    <a:lumOff val="25000"/>
                  </a:schemeClr>
                </a:solidFill>
              </a:rPr>
              <a:t>sugli </a:t>
            </a:r>
            <a:r>
              <a:rPr lang="it-IT" sz="2000" dirty="0">
                <a:solidFill>
                  <a:srgbClr val="C00000"/>
                </a:solidFill>
              </a:rPr>
              <a:t>Aspetti organizzativi e procedurali</a:t>
            </a:r>
            <a:r>
              <a:rPr lang="it-IT" sz="2000" b="1" dirty="0">
                <a:solidFill>
                  <a:schemeClr val="tx1">
                    <a:lumMod val="75000"/>
                    <a:lumOff val="25000"/>
                  </a:schemeClr>
                </a:solidFill>
              </a:rPr>
              <a:t> </a:t>
            </a:r>
            <a:r>
              <a:rPr lang="it-IT" sz="2000" dirty="0">
                <a:solidFill>
                  <a:schemeClr val="tx1">
                    <a:lumMod val="75000"/>
                    <a:lumOff val="25000"/>
                  </a:schemeClr>
                </a:solidFill>
              </a:rPr>
              <a:t>dell’iniziativa o a partecipare ad un apposito evento presso il suo Ordine</a:t>
            </a:r>
          </a:p>
          <a:p>
            <a:pPr>
              <a:lnSpc>
                <a:spcPts val="3000"/>
              </a:lnSpc>
            </a:pPr>
            <a:r>
              <a:rPr lang="it-IT" sz="2000" dirty="0">
                <a:solidFill>
                  <a:schemeClr val="tx1">
                    <a:lumMod val="75000"/>
                    <a:lumOff val="25000"/>
                  </a:schemeClr>
                </a:solidFill>
              </a:rPr>
              <a:t>successivamente alla conclusione del modulo inserisce nel portale il calendario con le proprie disponibilità per lo svolgimento delle visite tecniche</a:t>
            </a:r>
          </a:p>
          <a:p>
            <a:pPr>
              <a:lnSpc>
                <a:spcPts val="3000"/>
              </a:lnSpc>
            </a:pPr>
            <a:r>
              <a:rPr lang="it-IT" sz="2000" dirty="0">
                <a:solidFill>
                  <a:schemeClr val="tx1">
                    <a:lumMod val="75000"/>
                    <a:lumOff val="25000"/>
                  </a:schemeClr>
                </a:solidFill>
              </a:rPr>
              <a:t>a partire dal </a:t>
            </a:r>
            <a:r>
              <a:rPr lang="it-IT" sz="2000" b="1" dirty="0">
                <a:solidFill>
                  <a:srgbClr val="C00000"/>
                </a:solidFill>
              </a:rPr>
              <a:t>30 settembre </a:t>
            </a:r>
            <a:r>
              <a:rPr lang="it-IT" sz="2000" dirty="0">
                <a:solidFill>
                  <a:schemeClr val="tx1">
                    <a:lumMod val="75000"/>
                    <a:lumOff val="25000"/>
                  </a:schemeClr>
                </a:solidFill>
              </a:rPr>
              <a:t>inizia a ricevere le richieste di visite tecniche</a:t>
            </a:r>
          </a:p>
          <a:p>
            <a:pPr>
              <a:lnSpc>
                <a:spcPts val="3000"/>
              </a:lnSpc>
            </a:pPr>
            <a:r>
              <a:rPr lang="it-IT" sz="2000" dirty="0">
                <a:solidFill>
                  <a:schemeClr val="tx1">
                    <a:lumMod val="75000"/>
                    <a:lumOff val="25000"/>
                  </a:schemeClr>
                </a:solidFill>
              </a:rPr>
              <a:t>dal </a:t>
            </a:r>
            <a:r>
              <a:rPr lang="it-IT" sz="2000" b="1" dirty="0">
                <a:solidFill>
                  <a:srgbClr val="C00000"/>
                </a:solidFill>
              </a:rPr>
              <a:t>22 ottobre</a:t>
            </a:r>
            <a:r>
              <a:rPr lang="it-IT" sz="2000" b="1" dirty="0">
                <a:solidFill>
                  <a:schemeClr val="tx1">
                    <a:lumMod val="75000"/>
                    <a:lumOff val="25000"/>
                  </a:schemeClr>
                </a:solidFill>
              </a:rPr>
              <a:t> </a:t>
            </a:r>
            <a:r>
              <a:rPr lang="it-IT" sz="2000" dirty="0">
                <a:solidFill>
                  <a:schemeClr val="tx1">
                    <a:lumMod val="75000"/>
                    <a:lumOff val="25000"/>
                  </a:schemeClr>
                </a:solidFill>
              </a:rPr>
              <a:t>al</a:t>
            </a:r>
            <a:r>
              <a:rPr lang="it-IT" sz="2000" b="1" dirty="0">
                <a:solidFill>
                  <a:schemeClr val="tx1">
                    <a:lumMod val="75000"/>
                    <a:lumOff val="25000"/>
                  </a:schemeClr>
                </a:solidFill>
              </a:rPr>
              <a:t> </a:t>
            </a:r>
            <a:r>
              <a:rPr lang="it-IT" sz="2000" b="1" dirty="0">
                <a:solidFill>
                  <a:srgbClr val="C00000"/>
                </a:solidFill>
              </a:rPr>
              <a:t>30 novembre </a:t>
            </a:r>
            <a:r>
              <a:rPr lang="it-IT" sz="2000" dirty="0">
                <a:solidFill>
                  <a:schemeClr val="tx1">
                    <a:lumMod val="75000"/>
                    <a:lumOff val="25000"/>
                  </a:schemeClr>
                </a:solidFill>
              </a:rPr>
              <a:t>svolge le visite assegnate e compila al termine una scheda riepilogativa</a:t>
            </a:r>
          </a:p>
        </p:txBody>
      </p:sp>
      <p:sp>
        <p:nvSpPr>
          <p:cNvPr id="8" name="Ovale 7"/>
          <p:cNvSpPr/>
          <p:nvPr/>
        </p:nvSpPr>
        <p:spPr>
          <a:xfrm>
            <a:off x="1287085" y="2354139"/>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9" name="Ovale 8">
            <a:extLst>
              <a:ext uri="{FF2B5EF4-FFF2-40B4-BE49-F238E27FC236}">
                <a16:creationId xmlns:a16="http://schemas.microsoft.com/office/drawing/2014/main" xmlns="" id="{7182DF47-F419-4F69-A669-D89A2F7E84D5}"/>
              </a:ext>
            </a:extLst>
          </p:cNvPr>
          <p:cNvSpPr/>
          <p:nvPr/>
        </p:nvSpPr>
        <p:spPr>
          <a:xfrm>
            <a:off x="1287085" y="2776425"/>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0" name="Ovale 9"/>
          <p:cNvSpPr/>
          <p:nvPr/>
        </p:nvSpPr>
        <p:spPr>
          <a:xfrm>
            <a:off x="1287085" y="3538599"/>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1" name="Ovale 10"/>
          <p:cNvSpPr/>
          <p:nvPr/>
        </p:nvSpPr>
        <p:spPr>
          <a:xfrm>
            <a:off x="1287085" y="4690381"/>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3" name="Ovale 12">
            <a:extLst>
              <a:ext uri="{FF2B5EF4-FFF2-40B4-BE49-F238E27FC236}">
                <a16:creationId xmlns:a16="http://schemas.microsoft.com/office/drawing/2014/main" xmlns="" id="{7182DF47-F419-4F69-A669-D89A2F7E84D5}"/>
              </a:ext>
            </a:extLst>
          </p:cNvPr>
          <p:cNvSpPr/>
          <p:nvPr/>
        </p:nvSpPr>
        <p:spPr>
          <a:xfrm>
            <a:off x="1287085" y="5432611"/>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14" name="Immagine 13"/>
          <p:cNvPicPr>
            <a:picLocks noChangeAspect="1"/>
          </p:cNvPicPr>
          <p:nvPr/>
        </p:nvPicPr>
        <p:blipFill>
          <a:blip r:embed="rId3"/>
          <a:stretch>
            <a:fillRect/>
          </a:stretch>
        </p:blipFill>
        <p:spPr>
          <a:xfrm rot="16200000">
            <a:off x="-2853532" y="2853531"/>
            <a:ext cx="6329363" cy="622300"/>
          </a:xfrm>
          <a:prstGeom prst="rect">
            <a:avLst/>
          </a:prstGeom>
        </p:spPr>
      </p:pic>
      <p:sp>
        <p:nvSpPr>
          <p:cNvPr id="15" name="Segnaposto piè di pagina 8"/>
          <p:cNvSpPr>
            <a:spLocks noGrp="1"/>
          </p:cNvSpPr>
          <p:nvPr>
            <p:ph type="ftr" sz="quarter" idx="11"/>
          </p:nvPr>
        </p:nvSpPr>
        <p:spPr>
          <a:xfrm>
            <a:off x="311149" y="6436950"/>
            <a:ext cx="4822804" cy="365125"/>
          </a:xfrm>
        </p:spPr>
        <p:txBody>
          <a:bodyPr/>
          <a:lstStyle/>
          <a:p>
            <a:pPr algn="l"/>
            <a:r>
              <a:rPr lang="it-IT" sz="1200" dirty="0"/>
              <a:t>GIORNATA NAZIONALE DELLA PREVENZIONE SISMICA</a:t>
            </a:r>
          </a:p>
        </p:txBody>
      </p:sp>
      <p:sp>
        <p:nvSpPr>
          <p:cNvPr id="17" name="Titolo 1"/>
          <p:cNvSpPr>
            <a:spLocks noGrp="1"/>
          </p:cNvSpPr>
          <p:nvPr>
            <p:ph type="title"/>
          </p:nvPr>
        </p:nvSpPr>
        <p:spPr>
          <a:xfrm>
            <a:off x="1097279" y="553032"/>
            <a:ext cx="7047654" cy="937079"/>
          </a:xfrm>
        </p:spPr>
        <p:txBody>
          <a:bodyPr anchor="ctr" anchorCtr="0">
            <a:normAutofit/>
          </a:bodyPr>
          <a:lstStyle/>
          <a:p>
            <a:r>
              <a:rPr lang="it-IT" sz="4000" dirty="0">
                <a:solidFill>
                  <a:srgbClr val="C00000"/>
                </a:solidFill>
              </a:rPr>
              <a:t>Partecipazione del Professionista</a:t>
            </a:r>
          </a:p>
        </p:txBody>
      </p:sp>
      <p:sp>
        <p:nvSpPr>
          <p:cNvPr id="18" name="Rettangolo 17"/>
          <p:cNvSpPr/>
          <p:nvPr/>
        </p:nvSpPr>
        <p:spPr>
          <a:xfrm>
            <a:off x="1133974" y="1187571"/>
            <a:ext cx="3410806" cy="535531"/>
          </a:xfrm>
          <a:prstGeom prst="rect">
            <a:avLst/>
          </a:prstGeom>
        </p:spPr>
        <p:txBody>
          <a:bodyPr wrap="none">
            <a:noAutofit/>
          </a:bodyPr>
          <a:lstStyle/>
          <a:p>
            <a:pPr algn="just">
              <a:lnSpc>
                <a:spcPct val="120000"/>
              </a:lnSpc>
              <a:spcBef>
                <a:spcPct val="0"/>
              </a:spcBef>
            </a:pPr>
            <a:r>
              <a:rPr lang="it-IT" sz="2400" b="1" dirty="0" err="1">
                <a:solidFill>
                  <a:srgbClr val="C00000"/>
                </a:solidFill>
              </a:rPr>
              <a:t>Step</a:t>
            </a:r>
            <a:r>
              <a:rPr lang="it-IT" sz="2400" b="1" dirty="0">
                <a:solidFill>
                  <a:srgbClr val="C00000"/>
                </a:solidFill>
              </a:rPr>
              <a:t> partecipazione</a:t>
            </a:r>
          </a:p>
        </p:txBody>
      </p:sp>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1582" y="106598"/>
            <a:ext cx="1900901" cy="1390261"/>
          </a:xfrm>
          <a:prstGeom prst="rect">
            <a:avLst/>
          </a:prstGeom>
        </p:spPr>
      </p:pic>
      <p:sp>
        <p:nvSpPr>
          <p:cNvPr id="20" name="Ovale 19">
            <a:extLst>
              <a:ext uri="{FF2B5EF4-FFF2-40B4-BE49-F238E27FC236}">
                <a16:creationId xmlns:a16="http://schemas.microsoft.com/office/drawing/2014/main" xmlns="" id="{7182DF47-F419-4F69-A669-D89A2F7E84D5}"/>
              </a:ext>
            </a:extLst>
          </p:cNvPr>
          <p:cNvSpPr/>
          <p:nvPr/>
        </p:nvSpPr>
        <p:spPr>
          <a:xfrm>
            <a:off x="1287085" y="5798766"/>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Tree>
    <p:extLst>
      <p:ext uri="{BB962C8B-B14F-4D97-AF65-F5344CB8AC3E}">
        <p14:creationId xmlns:p14="http://schemas.microsoft.com/office/powerpoint/2010/main" val="942851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xmlns="" id="{2241C14C-2CD1-4A44-BC12-1BC58C95E76B}"/>
              </a:ext>
            </a:extLst>
          </p:cNvPr>
          <p:cNvSpPr>
            <a:spLocks noGrp="1"/>
          </p:cNvSpPr>
          <p:nvPr>
            <p:ph type="sldNum" sz="quarter" idx="12"/>
          </p:nvPr>
        </p:nvSpPr>
        <p:spPr/>
        <p:txBody>
          <a:bodyPr/>
          <a:lstStyle/>
          <a:p>
            <a:fld id="{6113E31D-E2AB-40D1-8B51-AFA5AFEF393A}" type="slidenum">
              <a:rPr lang="en-US" smtClean="0"/>
              <a:pPr/>
              <a:t>26</a:t>
            </a:fld>
            <a:endParaRPr lang="en-US" dirty="0"/>
          </a:p>
        </p:txBody>
      </p:sp>
      <p:graphicFrame>
        <p:nvGraphicFramePr>
          <p:cNvPr id="5" name="Tabella 4">
            <a:extLst>
              <a:ext uri="{FF2B5EF4-FFF2-40B4-BE49-F238E27FC236}">
                <a16:creationId xmlns:a16="http://schemas.microsoft.com/office/drawing/2014/main" xmlns="" id="{4401CC27-1B97-4C7D-A795-D82DDA2519E6}"/>
              </a:ext>
            </a:extLst>
          </p:cNvPr>
          <p:cNvGraphicFramePr>
            <a:graphicFrameLocks noGrp="1"/>
          </p:cNvGraphicFramePr>
          <p:nvPr>
            <p:extLst>
              <p:ext uri="{D42A27DB-BD31-4B8C-83A1-F6EECF244321}">
                <p14:modId xmlns:p14="http://schemas.microsoft.com/office/powerpoint/2010/main" val="924290381"/>
              </p:ext>
            </p:extLst>
          </p:nvPr>
        </p:nvGraphicFramePr>
        <p:xfrm>
          <a:off x="622300" y="84661"/>
          <a:ext cx="11483004" cy="5994155"/>
        </p:xfrm>
        <a:graphic>
          <a:graphicData uri="http://schemas.openxmlformats.org/drawingml/2006/table">
            <a:tbl>
              <a:tblPr firstRow="1" bandRow="1">
                <a:tableStyleId>{5C22544A-7EE6-4342-B048-85BDC9FD1C3A}</a:tableStyleId>
              </a:tblPr>
              <a:tblGrid>
                <a:gridCol w="5789095">
                  <a:extLst>
                    <a:ext uri="{9D8B030D-6E8A-4147-A177-3AD203B41FA5}">
                      <a16:colId xmlns:a16="http://schemas.microsoft.com/office/drawing/2014/main" xmlns="" val="1850203510"/>
                    </a:ext>
                  </a:extLst>
                </a:gridCol>
                <a:gridCol w="5693909">
                  <a:extLst>
                    <a:ext uri="{9D8B030D-6E8A-4147-A177-3AD203B41FA5}">
                      <a16:colId xmlns:a16="http://schemas.microsoft.com/office/drawing/2014/main" xmlns="" val="2474281539"/>
                    </a:ext>
                  </a:extLst>
                </a:gridCol>
              </a:tblGrid>
              <a:tr h="362123">
                <a:tc gridSpan="2">
                  <a:txBody>
                    <a:bodyPr/>
                    <a:lstStyle/>
                    <a:p>
                      <a:pPr algn="ctr"/>
                      <a:r>
                        <a:rPr lang="it-IT" sz="1600" dirty="0"/>
                        <a:t>PROGRAMMA MODULO FORMATIVO</a:t>
                      </a:r>
                      <a:r>
                        <a:rPr lang="it-IT" sz="1600" baseline="0" dirty="0"/>
                        <a:t> FAD - </a:t>
                      </a:r>
                      <a:r>
                        <a:rPr lang="it-IT" sz="1600" b="1" kern="1200" dirty="0">
                          <a:solidFill>
                            <a:schemeClr val="lt1"/>
                          </a:solidFill>
                          <a:latin typeface="+mn-lt"/>
                          <a:ea typeface="+mn-ea"/>
                          <a:cs typeface="+mn-cs"/>
                        </a:rPr>
                        <a:t>CONOSCENZE E COMPETENZE TECNICHE</a:t>
                      </a:r>
                      <a:r>
                        <a:rPr lang="it-IT" sz="1600" dirty="0"/>
                        <a:t> </a:t>
                      </a:r>
                      <a:r>
                        <a:rPr lang="it-IT" sz="1600" baseline="0" dirty="0"/>
                        <a:t> </a:t>
                      </a:r>
                      <a:r>
                        <a:rPr lang="it-IT" sz="1600" b="0" baseline="0" dirty="0"/>
                        <a:t>(D</a:t>
                      </a:r>
                      <a:r>
                        <a:rPr lang="it-IT" sz="1600" b="0" dirty="0"/>
                        <a:t>urata 10 ore) </a:t>
                      </a:r>
                    </a:p>
                  </a:txBody>
                  <a:tcPr/>
                </a:tc>
                <a:tc hMerge="1">
                  <a:txBody>
                    <a:bodyPr/>
                    <a:lstStyle/>
                    <a:p>
                      <a:endParaRPr lang="it-IT" sz="1600" dirty="0"/>
                    </a:p>
                  </a:txBody>
                  <a:tcPr/>
                </a:tc>
                <a:extLst>
                  <a:ext uri="{0D108BD9-81ED-4DB2-BD59-A6C34878D82A}">
                    <a16:rowId xmlns:a16="http://schemas.microsoft.com/office/drawing/2014/main" xmlns="" val="3630990293"/>
                  </a:ext>
                </a:extLst>
              </a:tr>
              <a:tr h="6369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b="1" i="1" kern="1200" dirty="0">
                          <a:solidFill>
                            <a:schemeClr val="tx1"/>
                          </a:solidFill>
                          <a:effectLst/>
                          <a:latin typeface="+mn-lt"/>
                          <a:ea typeface="+mn-ea"/>
                          <a:cs typeface="+mn-cs"/>
                        </a:rPr>
                        <a:t>Introduzione alla valutazione della sicurezza strutturale e alla classificazione del rischio sismico degli edifici</a:t>
                      </a:r>
                    </a:p>
                  </a:txBody>
                  <a:tcPr/>
                </a:tc>
                <a:tc>
                  <a:txBody>
                    <a:bodyPr/>
                    <a:lstStyle/>
                    <a:p>
                      <a:r>
                        <a:rPr lang="it-IT" sz="1600" b="1" i="1" kern="1200" dirty="0">
                          <a:solidFill>
                            <a:schemeClr val="tx1"/>
                          </a:solidFill>
                          <a:effectLst/>
                          <a:latin typeface="+mn-lt"/>
                          <a:ea typeface="+mn-ea"/>
                          <a:cs typeface="+mn-cs"/>
                        </a:rPr>
                        <a:t>Prof. Ing. Mauro Dolce  </a:t>
                      </a:r>
                    </a:p>
                    <a:p>
                      <a:r>
                        <a:rPr lang="it-IT" sz="1600" b="0" i="1" kern="1200" dirty="0">
                          <a:solidFill>
                            <a:schemeClr val="tx1"/>
                          </a:solidFill>
                          <a:effectLst/>
                          <a:latin typeface="+mn-lt"/>
                          <a:ea typeface="+mn-ea"/>
                          <a:cs typeface="+mn-cs"/>
                        </a:rPr>
                        <a:t>Direttore Generale, Protezione Civile</a:t>
                      </a:r>
                      <a:endParaRPr lang="it-IT" sz="1600" b="0" dirty="0">
                        <a:solidFill>
                          <a:schemeClr val="tx1"/>
                        </a:solidFill>
                      </a:endParaRPr>
                    </a:p>
                  </a:txBody>
                  <a:tcPr/>
                </a:tc>
                <a:extLst>
                  <a:ext uri="{0D108BD9-81ED-4DB2-BD59-A6C34878D82A}">
                    <a16:rowId xmlns:a16="http://schemas.microsoft.com/office/drawing/2014/main" xmlns="" val="3815721206"/>
                  </a:ext>
                </a:extLst>
              </a:tr>
              <a:tr h="575225">
                <a:tc>
                  <a:txBody>
                    <a:bodyPr/>
                    <a:lstStyle/>
                    <a:p>
                      <a:r>
                        <a:rPr lang="it-IT" sz="1600" b="1" i="1" kern="1200" dirty="0">
                          <a:solidFill>
                            <a:schemeClr val="dk1"/>
                          </a:solidFill>
                          <a:effectLst/>
                          <a:latin typeface="+mn-lt"/>
                          <a:ea typeface="+mn-ea"/>
                          <a:cs typeface="+mn-cs"/>
                        </a:rPr>
                        <a:t>Edifici esistenti, danni post sisma e tecniche di intervento </a:t>
                      </a:r>
                      <a:endParaRPr lang="it-IT" sz="1600" dirty="0"/>
                    </a:p>
                  </a:txBody>
                  <a:tcPr/>
                </a:tc>
                <a:tc>
                  <a:txBody>
                    <a:bodyPr/>
                    <a:lstStyle/>
                    <a:p>
                      <a:r>
                        <a:rPr lang="it-IT" sz="1600" b="1" i="1" kern="1200" dirty="0">
                          <a:solidFill>
                            <a:schemeClr val="dk1"/>
                          </a:solidFill>
                          <a:effectLst/>
                          <a:latin typeface="+mn-lt"/>
                          <a:ea typeface="+mn-ea"/>
                          <a:cs typeface="+mn-cs"/>
                        </a:rPr>
                        <a:t>Prof. Ing. Gaetano Manfredi</a:t>
                      </a:r>
                    </a:p>
                    <a:p>
                      <a:r>
                        <a:rPr lang="it-IT" sz="1600" i="1" kern="1200" dirty="0">
                          <a:solidFill>
                            <a:schemeClr val="dk1"/>
                          </a:solidFill>
                          <a:effectLst/>
                          <a:latin typeface="+mn-lt"/>
                          <a:ea typeface="+mn-ea"/>
                          <a:cs typeface="+mn-cs"/>
                        </a:rPr>
                        <a:t>Rettore Università di </a:t>
                      </a:r>
                      <a:r>
                        <a:rPr lang="it-IT" sz="1600" i="1" kern="1200" baseline="0" dirty="0">
                          <a:solidFill>
                            <a:schemeClr val="dk1"/>
                          </a:solidFill>
                          <a:effectLst/>
                          <a:latin typeface="+mn-lt"/>
                          <a:ea typeface="+mn-ea"/>
                          <a:cs typeface="+mn-cs"/>
                        </a:rPr>
                        <a:t>Napoli </a:t>
                      </a:r>
                      <a:r>
                        <a:rPr lang="it-IT" sz="1600" i="1" kern="1200" dirty="0">
                          <a:solidFill>
                            <a:schemeClr val="dk1"/>
                          </a:solidFill>
                          <a:effectLst/>
                          <a:latin typeface="+mn-lt"/>
                          <a:ea typeface="+mn-ea"/>
                          <a:cs typeface="+mn-cs"/>
                        </a:rPr>
                        <a:t>Federico II</a:t>
                      </a:r>
                      <a:endParaRPr lang="it-IT" sz="1600" dirty="0"/>
                    </a:p>
                  </a:txBody>
                  <a:tcPr/>
                </a:tc>
                <a:extLst>
                  <a:ext uri="{0D108BD9-81ED-4DB2-BD59-A6C34878D82A}">
                    <a16:rowId xmlns:a16="http://schemas.microsoft.com/office/drawing/2014/main" xmlns="" val="1630338247"/>
                  </a:ext>
                </a:extLst>
              </a:tr>
              <a:tr h="575225">
                <a:tc>
                  <a:txBody>
                    <a:bodyPr/>
                    <a:lstStyle/>
                    <a:p>
                      <a:r>
                        <a:rPr lang="it-IT" sz="1600" b="1" i="1" kern="1200" dirty="0">
                          <a:solidFill>
                            <a:schemeClr val="dk1"/>
                          </a:solidFill>
                          <a:effectLst/>
                          <a:latin typeface="+mn-lt"/>
                          <a:ea typeface="+mn-ea"/>
                          <a:cs typeface="+mn-cs"/>
                        </a:rPr>
                        <a:t>Le Linee Guida approvate dal Consiglio Superiore dei Lavori Pubblici: Metodologia ed applicazioni</a:t>
                      </a:r>
                      <a:endParaRPr lang="it-IT" sz="1600" dirty="0"/>
                    </a:p>
                  </a:txBody>
                  <a:tcPr/>
                </a:tc>
                <a:tc>
                  <a:txBody>
                    <a:bodyPr/>
                    <a:lstStyle/>
                    <a:p>
                      <a:r>
                        <a:rPr lang="it-IT" sz="1600" b="1" i="1" kern="1200" dirty="0">
                          <a:solidFill>
                            <a:schemeClr val="dk1"/>
                          </a:solidFill>
                          <a:effectLst/>
                          <a:latin typeface="+mn-lt"/>
                          <a:ea typeface="+mn-ea"/>
                          <a:cs typeface="+mn-cs"/>
                        </a:rPr>
                        <a:t>Prof. Ing. Edoardo Cosenza</a:t>
                      </a:r>
                    </a:p>
                    <a:p>
                      <a:r>
                        <a:rPr lang="it-IT" sz="1600" i="1" kern="1200" dirty="0">
                          <a:solidFill>
                            <a:schemeClr val="dk1"/>
                          </a:solidFill>
                          <a:effectLst/>
                          <a:latin typeface="+mn-lt"/>
                          <a:ea typeface="+mn-ea"/>
                          <a:cs typeface="+mn-cs"/>
                        </a:rPr>
                        <a:t>Relatore Linee Guida (DM 28/17) presso il CSLL</a:t>
                      </a:r>
                      <a:endParaRPr lang="it-IT" sz="1600" dirty="0"/>
                    </a:p>
                  </a:txBody>
                  <a:tcPr/>
                </a:tc>
                <a:extLst>
                  <a:ext uri="{0D108BD9-81ED-4DB2-BD59-A6C34878D82A}">
                    <a16:rowId xmlns:a16="http://schemas.microsoft.com/office/drawing/2014/main" xmlns="" val="2596456710"/>
                  </a:ext>
                </a:extLst>
              </a:tr>
              <a:tr h="575225">
                <a:tc>
                  <a:txBody>
                    <a:bodyPr/>
                    <a:lstStyle/>
                    <a:p>
                      <a:r>
                        <a:rPr lang="it-IT" sz="1600" b="1" i="1" kern="1200" dirty="0">
                          <a:solidFill>
                            <a:schemeClr val="dk1"/>
                          </a:solidFill>
                          <a:effectLst/>
                          <a:latin typeface="+mn-lt"/>
                          <a:ea typeface="+mn-ea"/>
                          <a:cs typeface="+mn-cs"/>
                        </a:rPr>
                        <a:t>Interventi su strutture esistenti in cemento armato: richiami normativi ed esempi di applicazione del Sisma Bonus</a:t>
                      </a:r>
                      <a:endParaRPr lang="it-IT" sz="1600" dirty="0"/>
                    </a:p>
                  </a:txBody>
                  <a:tcPr/>
                </a:tc>
                <a:tc>
                  <a:txBody>
                    <a:bodyPr/>
                    <a:lstStyle/>
                    <a:p>
                      <a:r>
                        <a:rPr lang="it-IT" sz="1600" b="1" i="1" kern="1200" dirty="0">
                          <a:solidFill>
                            <a:schemeClr val="dk1"/>
                          </a:solidFill>
                          <a:effectLst/>
                          <a:latin typeface="+mn-lt"/>
                          <a:ea typeface="+mn-ea"/>
                          <a:cs typeface="+mn-cs"/>
                        </a:rPr>
                        <a:t>Prof. Ing. Andrea </a:t>
                      </a:r>
                      <a:r>
                        <a:rPr lang="it-IT" sz="1600" b="1" i="1" kern="1200" dirty="0" err="1">
                          <a:solidFill>
                            <a:schemeClr val="dk1"/>
                          </a:solidFill>
                          <a:effectLst/>
                          <a:latin typeface="+mn-lt"/>
                          <a:ea typeface="+mn-ea"/>
                          <a:cs typeface="+mn-cs"/>
                        </a:rPr>
                        <a:t>Prota</a:t>
                      </a:r>
                      <a:endParaRPr lang="it-IT" sz="1600" b="1" i="1" kern="1200" dirty="0">
                        <a:solidFill>
                          <a:schemeClr val="dk1"/>
                        </a:solidFill>
                        <a:effectLst/>
                        <a:latin typeface="+mn-lt"/>
                        <a:ea typeface="+mn-ea"/>
                        <a:cs typeface="+mn-cs"/>
                      </a:endParaRPr>
                    </a:p>
                    <a:p>
                      <a:r>
                        <a:rPr lang="it-IT" sz="1600" b="0" i="1" kern="1200" dirty="0">
                          <a:solidFill>
                            <a:schemeClr val="dk1"/>
                          </a:solidFill>
                          <a:effectLst/>
                          <a:latin typeface="+mn-lt"/>
                          <a:ea typeface="+mn-ea"/>
                          <a:cs typeface="+mn-cs"/>
                        </a:rPr>
                        <a:t>O</a:t>
                      </a:r>
                      <a:r>
                        <a:rPr lang="it-IT" sz="1600" i="1" kern="1200" dirty="0">
                          <a:solidFill>
                            <a:schemeClr val="dk1"/>
                          </a:solidFill>
                          <a:effectLst/>
                          <a:latin typeface="+mn-lt"/>
                          <a:ea typeface="+mn-ea"/>
                          <a:cs typeface="+mn-cs"/>
                        </a:rPr>
                        <a:t>rdinario Tecnica delle Costruzioni Università </a:t>
                      </a:r>
                      <a:r>
                        <a:rPr lang="it-IT" sz="1600" i="1" kern="1200" baseline="0" dirty="0">
                          <a:solidFill>
                            <a:schemeClr val="dk1"/>
                          </a:solidFill>
                          <a:effectLst/>
                          <a:latin typeface="+mn-lt"/>
                          <a:ea typeface="+mn-ea"/>
                          <a:cs typeface="+mn-cs"/>
                        </a:rPr>
                        <a:t>di Napoli </a:t>
                      </a:r>
                      <a:r>
                        <a:rPr lang="it-IT" sz="1600" i="1" kern="1200" dirty="0">
                          <a:solidFill>
                            <a:schemeClr val="dk1"/>
                          </a:solidFill>
                          <a:effectLst/>
                          <a:latin typeface="+mn-lt"/>
                          <a:ea typeface="+mn-ea"/>
                          <a:cs typeface="+mn-cs"/>
                        </a:rPr>
                        <a:t>Federico II</a:t>
                      </a:r>
                      <a:endParaRPr lang="it-IT" sz="1600" dirty="0"/>
                    </a:p>
                  </a:txBody>
                  <a:tcPr/>
                </a:tc>
                <a:extLst>
                  <a:ext uri="{0D108BD9-81ED-4DB2-BD59-A6C34878D82A}">
                    <a16:rowId xmlns:a16="http://schemas.microsoft.com/office/drawing/2014/main" xmlns="" val="3700694152"/>
                  </a:ext>
                </a:extLst>
              </a:tr>
              <a:tr h="575225">
                <a:tc>
                  <a:txBody>
                    <a:bodyPr/>
                    <a:lstStyle/>
                    <a:p>
                      <a:r>
                        <a:rPr lang="it-IT" sz="1600" b="1" i="1" kern="1200" dirty="0">
                          <a:solidFill>
                            <a:schemeClr val="dk1"/>
                          </a:solidFill>
                          <a:effectLst/>
                          <a:latin typeface="+mn-lt"/>
                          <a:ea typeface="+mn-ea"/>
                          <a:cs typeface="+mn-cs"/>
                        </a:rPr>
                        <a:t>La valutazione sismica degli edifici in cemento armato </a:t>
                      </a:r>
                      <a:endParaRPr lang="it-IT" sz="1600" dirty="0"/>
                    </a:p>
                  </a:txBody>
                  <a:tcPr/>
                </a:tc>
                <a:tc>
                  <a:txBody>
                    <a:bodyPr/>
                    <a:lstStyle/>
                    <a:p>
                      <a:r>
                        <a:rPr lang="it-IT" sz="1600" b="1" i="1" kern="1200" dirty="0">
                          <a:solidFill>
                            <a:schemeClr val="dk1"/>
                          </a:solidFill>
                          <a:effectLst/>
                          <a:latin typeface="+mn-lt"/>
                          <a:ea typeface="+mn-ea"/>
                          <a:cs typeface="+mn-cs"/>
                        </a:rPr>
                        <a:t>Prof Ing Angelo Masi   </a:t>
                      </a:r>
                      <a:r>
                        <a:rPr lang="it-IT" sz="1600" i="1" kern="1200" dirty="0">
                          <a:solidFill>
                            <a:schemeClr val="dk1"/>
                          </a:solidFill>
                          <a:effectLst/>
                          <a:latin typeface="+mn-lt"/>
                          <a:ea typeface="+mn-ea"/>
                          <a:cs typeface="+mn-cs"/>
                        </a:rPr>
                        <a:t> </a:t>
                      </a:r>
                    </a:p>
                    <a:p>
                      <a:r>
                        <a:rPr lang="it-IT" sz="1600" i="1" kern="1200" dirty="0">
                          <a:solidFill>
                            <a:schemeClr val="dk1"/>
                          </a:solidFill>
                          <a:effectLst/>
                          <a:latin typeface="+mn-lt"/>
                          <a:ea typeface="+mn-ea"/>
                          <a:cs typeface="+mn-cs"/>
                        </a:rPr>
                        <a:t>Ordinario Tecnica delle Costruzioni, Università della Basilicata</a:t>
                      </a:r>
                      <a:endParaRPr lang="it-IT" sz="1600" dirty="0"/>
                    </a:p>
                  </a:txBody>
                  <a:tcPr/>
                </a:tc>
                <a:extLst>
                  <a:ext uri="{0D108BD9-81ED-4DB2-BD59-A6C34878D82A}">
                    <a16:rowId xmlns:a16="http://schemas.microsoft.com/office/drawing/2014/main" xmlns="" val="2125381692"/>
                  </a:ext>
                </a:extLst>
              </a:tr>
              <a:tr h="575225">
                <a:tc>
                  <a:txBody>
                    <a:bodyPr/>
                    <a:lstStyle/>
                    <a:p>
                      <a:r>
                        <a:rPr lang="it-IT" sz="1600" b="1" i="1" kern="1200" dirty="0">
                          <a:solidFill>
                            <a:schemeClr val="dk1"/>
                          </a:solidFill>
                          <a:effectLst/>
                          <a:latin typeface="+mn-lt"/>
                          <a:ea typeface="+mn-ea"/>
                          <a:cs typeface="+mn-cs"/>
                        </a:rPr>
                        <a:t>Comportamento sismico degli edifici in muratura </a:t>
                      </a:r>
                      <a:endParaRPr lang="it-IT" sz="1600" dirty="0"/>
                    </a:p>
                  </a:txBody>
                  <a:tcPr/>
                </a:tc>
                <a:tc>
                  <a:txBody>
                    <a:bodyPr/>
                    <a:lstStyle/>
                    <a:p>
                      <a:r>
                        <a:rPr lang="it-IT" sz="1600" b="1" i="1" kern="1200" dirty="0">
                          <a:solidFill>
                            <a:schemeClr val="dk1"/>
                          </a:solidFill>
                          <a:effectLst/>
                          <a:latin typeface="+mn-lt"/>
                          <a:ea typeface="+mn-ea"/>
                          <a:cs typeface="+mn-cs"/>
                        </a:rPr>
                        <a:t>Prof. Ing. Guido Magenes</a:t>
                      </a:r>
                      <a:r>
                        <a:rPr lang="it-IT" sz="1600" i="1" kern="1200" dirty="0">
                          <a:solidFill>
                            <a:schemeClr val="dk1"/>
                          </a:solidFill>
                          <a:effectLst/>
                          <a:latin typeface="+mn-lt"/>
                          <a:ea typeface="+mn-ea"/>
                          <a:cs typeface="+mn-cs"/>
                        </a:rPr>
                        <a:t> </a:t>
                      </a:r>
                    </a:p>
                    <a:p>
                      <a:r>
                        <a:rPr lang="it-IT" sz="1600" i="1" kern="1200" dirty="0">
                          <a:solidFill>
                            <a:schemeClr val="dk1"/>
                          </a:solidFill>
                          <a:effectLst/>
                          <a:latin typeface="+mn-lt"/>
                          <a:ea typeface="+mn-ea"/>
                          <a:cs typeface="+mn-cs"/>
                        </a:rPr>
                        <a:t>Ordinario Tecnica delle Costruzioni  Università di Pavia</a:t>
                      </a:r>
                      <a:endParaRPr lang="it-IT" sz="1600" dirty="0"/>
                    </a:p>
                  </a:txBody>
                  <a:tcPr/>
                </a:tc>
                <a:extLst>
                  <a:ext uri="{0D108BD9-81ED-4DB2-BD59-A6C34878D82A}">
                    <a16:rowId xmlns:a16="http://schemas.microsoft.com/office/drawing/2014/main" xmlns="" val="4075279024"/>
                  </a:ext>
                </a:extLst>
              </a:tr>
              <a:tr h="362123">
                <a:tc>
                  <a:txBody>
                    <a:bodyPr/>
                    <a:lstStyle/>
                    <a:p>
                      <a:r>
                        <a:rPr lang="it-IT" sz="1600" b="1" i="1" kern="1200" dirty="0">
                          <a:solidFill>
                            <a:schemeClr val="dk1"/>
                          </a:solidFill>
                          <a:effectLst/>
                          <a:latin typeface="+mn-lt"/>
                          <a:ea typeface="+mn-ea"/>
                          <a:cs typeface="+mn-cs"/>
                        </a:rPr>
                        <a:t>Interventi su edifici sottoposti a vincoli architettonici</a:t>
                      </a:r>
                      <a:endParaRPr lang="it-IT" sz="1600" dirty="0"/>
                    </a:p>
                  </a:txBody>
                  <a:tcPr/>
                </a:tc>
                <a:tc>
                  <a:txBody>
                    <a:bodyPr/>
                    <a:lstStyle/>
                    <a:p>
                      <a:r>
                        <a:rPr lang="it-IT" sz="1600" b="1" i="1" kern="1200" dirty="0">
                          <a:solidFill>
                            <a:schemeClr val="dk1"/>
                          </a:solidFill>
                          <a:effectLst/>
                          <a:latin typeface="+mn-lt"/>
                          <a:ea typeface="+mn-ea"/>
                          <a:cs typeface="+mn-cs"/>
                        </a:rPr>
                        <a:t>Arch. Walter Baricchi  </a:t>
                      </a:r>
                      <a:r>
                        <a:rPr lang="it-IT" sz="1600" b="0" i="1" kern="1200" dirty="0">
                          <a:solidFill>
                            <a:schemeClr val="dk1"/>
                          </a:solidFill>
                          <a:effectLst/>
                          <a:latin typeface="+mn-lt"/>
                          <a:ea typeface="+mn-ea"/>
                          <a:cs typeface="+mn-cs"/>
                        </a:rPr>
                        <a:t>CNAPPC</a:t>
                      </a:r>
                      <a:endParaRPr lang="it-IT" sz="1600" b="0" dirty="0"/>
                    </a:p>
                  </a:txBody>
                  <a:tcPr/>
                </a:tc>
                <a:extLst>
                  <a:ext uri="{0D108BD9-81ED-4DB2-BD59-A6C34878D82A}">
                    <a16:rowId xmlns:a16="http://schemas.microsoft.com/office/drawing/2014/main" xmlns="" val="2349647720"/>
                  </a:ext>
                </a:extLst>
              </a:tr>
              <a:tr h="575225">
                <a:tc>
                  <a:txBody>
                    <a:bodyPr/>
                    <a:lstStyle/>
                    <a:p>
                      <a:r>
                        <a:rPr lang="it-IT" sz="1600" b="1" i="1" kern="1200" dirty="0">
                          <a:solidFill>
                            <a:schemeClr val="dk1"/>
                          </a:solidFill>
                          <a:effectLst/>
                          <a:latin typeface="+mn-lt"/>
                          <a:ea typeface="+mn-ea"/>
                          <a:cs typeface="+mn-cs"/>
                        </a:rPr>
                        <a:t>Lettura e interpretazione delle patologie strutturali degli edifici in muratura e Tecniche attuali di intervento provvisionale</a:t>
                      </a:r>
                      <a:endParaRPr lang="it-IT" sz="1600" dirty="0"/>
                    </a:p>
                  </a:txBody>
                  <a:tcPr/>
                </a:tc>
                <a:tc>
                  <a:txBody>
                    <a:bodyPr/>
                    <a:lstStyle/>
                    <a:p>
                      <a:r>
                        <a:rPr lang="it-IT" sz="1600" b="1" i="1" kern="1200" dirty="0">
                          <a:solidFill>
                            <a:schemeClr val="dk1"/>
                          </a:solidFill>
                          <a:effectLst/>
                          <a:latin typeface="+mn-lt"/>
                          <a:ea typeface="+mn-ea"/>
                          <a:cs typeface="+mn-cs"/>
                        </a:rPr>
                        <a:t>Ing. Massimo Mariani  </a:t>
                      </a:r>
                      <a:r>
                        <a:rPr lang="it-IT" sz="1600" b="0" i="1" kern="1200" dirty="0">
                          <a:solidFill>
                            <a:schemeClr val="dk1"/>
                          </a:solidFill>
                          <a:effectLst/>
                          <a:latin typeface="+mn-lt"/>
                          <a:ea typeface="+mn-ea"/>
                          <a:cs typeface="+mn-cs"/>
                        </a:rPr>
                        <a:t>CNI</a:t>
                      </a:r>
                      <a:endParaRPr lang="it-IT" sz="1600" b="0" dirty="0"/>
                    </a:p>
                  </a:txBody>
                  <a:tcPr/>
                </a:tc>
                <a:extLst>
                  <a:ext uri="{0D108BD9-81ED-4DB2-BD59-A6C34878D82A}">
                    <a16:rowId xmlns:a16="http://schemas.microsoft.com/office/drawing/2014/main" xmlns="" val="3133896402"/>
                  </a:ext>
                </a:extLst>
              </a:tr>
              <a:tr h="575225">
                <a:tc>
                  <a:txBody>
                    <a:bodyPr/>
                    <a:lstStyle/>
                    <a:p>
                      <a:pPr marL="0" algn="l" defTabSz="914400" rtl="0" eaLnBrk="1" latinLnBrk="0" hangingPunct="1"/>
                      <a:r>
                        <a:rPr lang="it-IT" sz="1600" b="1" i="1" kern="1200" dirty="0">
                          <a:solidFill>
                            <a:schemeClr val="dk1"/>
                          </a:solidFill>
                          <a:effectLst/>
                          <a:latin typeface="+mn-lt"/>
                          <a:ea typeface="+mn-ea"/>
                          <a:cs typeface="+mn-cs"/>
                        </a:rPr>
                        <a:t>Rischio e sicurezza: aspetti teorici e normativi e profili di responsabilità dei tecnici e dei committenti</a:t>
                      </a:r>
                    </a:p>
                  </a:txBody>
                  <a:tcPr/>
                </a:tc>
                <a:tc>
                  <a:txBody>
                    <a:bodyPr/>
                    <a:lstStyle/>
                    <a:p>
                      <a:pPr marL="0" algn="l" defTabSz="914400" rtl="0" eaLnBrk="1" latinLnBrk="0" hangingPunct="1"/>
                      <a:r>
                        <a:rPr lang="it-IT" sz="1600" b="1" i="1" kern="1200" dirty="0">
                          <a:solidFill>
                            <a:schemeClr val="dk1"/>
                          </a:solidFill>
                          <a:effectLst/>
                          <a:latin typeface="+mn-lt"/>
                          <a:ea typeface="+mn-ea"/>
                          <a:cs typeface="+mn-cs"/>
                        </a:rPr>
                        <a:t>Ing. Giovanni Cardinale  </a:t>
                      </a:r>
                      <a:r>
                        <a:rPr lang="it-IT" sz="1600" b="0" i="1" kern="1200" dirty="0">
                          <a:solidFill>
                            <a:schemeClr val="dk1"/>
                          </a:solidFill>
                          <a:effectLst/>
                          <a:latin typeface="+mn-lt"/>
                          <a:ea typeface="+mn-ea"/>
                          <a:cs typeface="+mn-cs"/>
                        </a:rPr>
                        <a:t>CNI</a:t>
                      </a:r>
                    </a:p>
                  </a:txBody>
                  <a:tcPr/>
                </a:tc>
                <a:extLst>
                  <a:ext uri="{0D108BD9-81ED-4DB2-BD59-A6C34878D82A}">
                    <a16:rowId xmlns:a16="http://schemas.microsoft.com/office/drawing/2014/main" xmlns="" val="708474924"/>
                  </a:ext>
                </a:extLst>
              </a:tr>
              <a:tr h="575225">
                <a:tc>
                  <a:txBody>
                    <a:bodyPr/>
                    <a:lstStyle/>
                    <a:p>
                      <a:pPr marL="0" algn="l" defTabSz="914400" rtl="0" eaLnBrk="1" latinLnBrk="0" hangingPunct="1"/>
                      <a:r>
                        <a:rPr lang="it-IT" sz="1600" b="1" i="1" kern="1200" dirty="0">
                          <a:solidFill>
                            <a:schemeClr val="dk1"/>
                          </a:solidFill>
                          <a:effectLst/>
                          <a:latin typeface="+mn-lt"/>
                          <a:ea typeface="+mn-ea"/>
                          <a:cs typeface="+mn-cs"/>
                        </a:rPr>
                        <a:t>Aspetti normativi e fiscali del Sisma bonus e dell’Eco bonus </a:t>
                      </a:r>
                    </a:p>
                  </a:txBody>
                  <a:tcPr/>
                </a:tc>
                <a:tc>
                  <a:txBody>
                    <a:bodyPr/>
                    <a:lstStyle/>
                    <a:p>
                      <a:pPr marL="0" algn="l" defTabSz="914400" rtl="0" eaLnBrk="1" latinLnBrk="0" hangingPunct="1"/>
                      <a:r>
                        <a:rPr lang="it-IT" sz="1600" b="1" i="1" kern="1200" dirty="0">
                          <a:solidFill>
                            <a:schemeClr val="dk1"/>
                          </a:solidFill>
                          <a:effectLst/>
                          <a:latin typeface="+mn-lt"/>
                          <a:ea typeface="+mn-ea"/>
                          <a:cs typeface="+mn-cs"/>
                        </a:rPr>
                        <a:t>Dott.ssa  Federica De Martino </a:t>
                      </a:r>
                    </a:p>
                    <a:p>
                      <a:pPr marL="0" algn="l" defTabSz="914400" rtl="0" eaLnBrk="1" latinLnBrk="0" hangingPunct="1"/>
                      <a:r>
                        <a:rPr lang="it-IT" sz="1600" b="0" i="1" kern="1200" dirty="0">
                          <a:solidFill>
                            <a:schemeClr val="dk1"/>
                          </a:solidFill>
                          <a:effectLst/>
                          <a:latin typeface="+mn-lt"/>
                          <a:ea typeface="+mn-ea"/>
                          <a:cs typeface="+mn-cs"/>
                        </a:rPr>
                        <a:t>Dir. Centrale Coordinamento Normativo Agenzia delle Entrate</a:t>
                      </a:r>
                    </a:p>
                  </a:txBody>
                  <a:tcPr/>
                </a:tc>
                <a:extLst>
                  <a:ext uri="{0D108BD9-81ED-4DB2-BD59-A6C34878D82A}">
                    <a16:rowId xmlns:a16="http://schemas.microsoft.com/office/drawing/2014/main" xmlns="" val="3647232837"/>
                  </a:ext>
                </a:extLst>
              </a:tr>
            </a:tbl>
          </a:graphicData>
        </a:graphic>
      </p:graphicFrame>
      <p:pic>
        <p:nvPicPr>
          <p:cNvPr id="6" name="Immagine 5"/>
          <p:cNvPicPr>
            <a:picLocks noChangeAspect="1"/>
          </p:cNvPicPr>
          <p:nvPr/>
        </p:nvPicPr>
        <p:blipFill>
          <a:blip r:embed="rId2"/>
          <a:stretch>
            <a:fillRect/>
          </a:stretch>
        </p:blipFill>
        <p:spPr>
          <a:xfrm rot="16200000">
            <a:off x="-2853532" y="2853531"/>
            <a:ext cx="6329363" cy="622300"/>
          </a:xfrm>
          <a:prstGeom prst="rect">
            <a:avLst/>
          </a:prstGeom>
        </p:spPr>
      </p:pic>
      <p:sp>
        <p:nvSpPr>
          <p:cNvPr id="7"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Tree>
    <p:extLst>
      <p:ext uri="{BB962C8B-B14F-4D97-AF65-F5344CB8AC3E}">
        <p14:creationId xmlns:p14="http://schemas.microsoft.com/office/powerpoint/2010/main" val="2606010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6113E31D-E2AB-40D1-8B51-AFA5AFEF393A}" type="slidenum">
              <a:rPr lang="en-US" smtClean="0"/>
              <a:pPr/>
              <a:t>27</a:t>
            </a:fld>
            <a:endParaRPr lang="en-US" dirty="0"/>
          </a:p>
        </p:txBody>
      </p:sp>
      <p:sp>
        <p:nvSpPr>
          <p:cNvPr id="7" name="Rettangolo 6"/>
          <p:cNvSpPr/>
          <p:nvPr/>
        </p:nvSpPr>
        <p:spPr>
          <a:xfrm>
            <a:off x="1119602" y="1905115"/>
            <a:ext cx="10092881" cy="3170099"/>
          </a:xfrm>
          <a:prstGeom prst="rect">
            <a:avLst/>
          </a:prstGeom>
        </p:spPr>
        <p:txBody>
          <a:bodyPr wrap="square">
            <a:spAutoFit/>
          </a:bodyPr>
          <a:lstStyle/>
          <a:p>
            <a:r>
              <a:rPr lang="it-IT" sz="2000" dirty="0">
                <a:solidFill>
                  <a:schemeClr val="tx1">
                    <a:lumMod val="75000"/>
                    <a:lumOff val="25000"/>
                  </a:schemeClr>
                </a:solidFill>
              </a:rPr>
              <a:t>La partecipazione di un Professionista all’iniziativa è </a:t>
            </a:r>
            <a:r>
              <a:rPr lang="it-IT" sz="2000" b="1" dirty="0">
                <a:solidFill>
                  <a:srgbClr val="C00000"/>
                </a:solidFill>
              </a:rPr>
              <a:t>libera</a:t>
            </a:r>
            <a:r>
              <a:rPr lang="it-IT" sz="2000" dirty="0">
                <a:solidFill>
                  <a:schemeClr val="tx1">
                    <a:lumMod val="75000"/>
                    <a:lumOff val="25000"/>
                  </a:schemeClr>
                </a:solidFill>
              </a:rPr>
              <a:t> e non rientra, sia per la natura sociale dell’iniziativa che per la </a:t>
            </a:r>
            <a:r>
              <a:rPr lang="it-IT" sz="2000" b="1" dirty="0">
                <a:solidFill>
                  <a:srgbClr val="C00000"/>
                </a:solidFill>
              </a:rPr>
              <a:t>natura meramente informativa </a:t>
            </a:r>
            <a:r>
              <a:rPr lang="it-IT" sz="2000" dirty="0">
                <a:solidFill>
                  <a:schemeClr val="tx1">
                    <a:lumMod val="75000"/>
                    <a:lumOff val="25000"/>
                  </a:schemeClr>
                </a:solidFill>
              </a:rPr>
              <a:t>delle attività richieste, tra le prestazioni professionali</a:t>
            </a:r>
          </a:p>
          <a:p>
            <a:endParaRPr lang="it-IT" sz="2000" dirty="0">
              <a:solidFill>
                <a:schemeClr val="tx1">
                  <a:lumMod val="75000"/>
                  <a:lumOff val="25000"/>
                </a:schemeClr>
              </a:solidFill>
            </a:endParaRPr>
          </a:p>
          <a:p>
            <a:r>
              <a:rPr lang="it-IT" sz="2000" dirty="0">
                <a:solidFill>
                  <a:schemeClr val="tx1">
                    <a:lumMod val="75000"/>
                    <a:lumOff val="25000"/>
                  </a:schemeClr>
                </a:solidFill>
              </a:rPr>
              <a:t>Il Professionista non svolge una prestazione professionale ne rilascia dichiarazioni attestanti una sua valutazione tecnica del rischio sismico dell’edificio visionato</a:t>
            </a:r>
          </a:p>
          <a:p>
            <a:endParaRPr lang="it-IT" sz="2000" dirty="0">
              <a:solidFill>
                <a:schemeClr val="tx1">
                  <a:lumMod val="75000"/>
                  <a:lumOff val="25000"/>
                </a:schemeClr>
              </a:solidFill>
            </a:endParaRPr>
          </a:p>
          <a:p>
            <a:r>
              <a:rPr lang="it-IT" sz="2000" dirty="0">
                <a:solidFill>
                  <a:schemeClr val="tx1">
                    <a:lumMod val="75000"/>
                    <a:lumOff val="25000"/>
                  </a:schemeClr>
                </a:solidFill>
              </a:rPr>
              <a:t>Il Professionista svolge solo ed esclusivamente un’attività informativa seppur di grande valenza sociale</a:t>
            </a:r>
          </a:p>
          <a:p>
            <a:endParaRPr lang="it-IT" sz="2000" dirty="0">
              <a:solidFill>
                <a:schemeClr val="tx1">
                  <a:lumMod val="75000"/>
                  <a:lumOff val="25000"/>
                </a:schemeClr>
              </a:solidFill>
            </a:endParaRPr>
          </a:p>
        </p:txBody>
      </p:sp>
      <p:pic>
        <p:nvPicPr>
          <p:cNvPr id="6" name="Immagine 5"/>
          <p:cNvPicPr>
            <a:picLocks noChangeAspect="1"/>
          </p:cNvPicPr>
          <p:nvPr/>
        </p:nvPicPr>
        <p:blipFill>
          <a:blip r:embed="rId2"/>
          <a:stretch>
            <a:fillRect/>
          </a:stretch>
        </p:blipFill>
        <p:spPr>
          <a:xfrm rot="16200000">
            <a:off x="-2853532" y="2853531"/>
            <a:ext cx="6329363" cy="622300"/>
          </a:xfrm>
          <a:prstGeom prst="rect">
            <a:avLst/>
          </a:prstGeom>
        </p:spPr>
      </p:pic>
      <p:sp>
        <p:nvSpPr>
          <p:cNvPr id="8"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0" name="Titolo 1"/>
          <p:cNvSpPr>
            <a:spLocks noGrp="1"/>
          </p:cNvSpPr>
          <p:nvPr>
            <p:ph type="title"/>
          </p:nvPr>
        </p:nvSpPr>
        <p:spPr>
          <a:xfrm>
            <a:off x="1097279" y="553032"/>
            <a:ext cx="7750388" cy="937079"/>
          </a:xfrm>
        </p:spPr>
        <p:txBody>
          <a:bodyPr anchor="ctr" anchorCtr="0">
            <a:normAutofit/>
          </a:bodyPr>
          <a:lstStyle/>
          <a:p>
            <a:r>
              <a:rPr lang="it-IT" sz="4000" dirty="0">
                <a:solidFill>
                  <a:srgbClr val="C00000"/>
                </a:solidFill>
              </a:rPr>
              <a:t>Natura partecipazione Professionista</a:t>
            </a:r>
          </a:p>
        </p:txBody>
      </p:sp>
      <p:sp>
        <p:nvSpPr>
          <p:cNvPr id="11" name="Rettangolo 10"/>
          <p:cNvSpPr/>
          <p:nvPr/>
        </p:nvSpPr>
        <p:spPr>
          <a:xfrm>
            <a:off x="1133974" y="1187571"/>
            <a:ext cx="3410806" cy="535531"/>
          </a:xfrm>
          <a:prstGeom prst="rect">
            <a:avLst/>
          </a:prstGeom>
        </p:spPr>
        <p:txBody>
          <a:bodyPr wrap="none">
            <a:noAutofit/>
          </a:bodyPr>
          <a:lstStyle/>
          <a:p>
            <a:pPr algn="just">
              <a:lnSpc>
                <a:spcPct val="120000"/>
              </a:lnSpc>
              <a:spcBef>
                <a:spcPct val="0"/>
              </a:spcBef>
            </a:pPr>
            <a:r>
              <a:rPr lang="it-IT" sz="2400" b="1" dirty="0">
                <a:solidFill>
                  <a:srgbClr val="C00000"/>
                </a:solidFill>
              </a:rPr>
              <a:t>Libera e informativa</a:t>
            </a:r>
          </a:p>
        </p:txBody>
      </p:sp>
      <p:pic>
        <p:nvPicPr>
          <p:cNvPr id="12" name="Im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582" y="106598"/>
            <a:ext cx="1900901" cy="1390261"/>
          </a:xfrm>
          <a:prstGeom prst="rect">
            <a:avLst/>
          </a:prstGeom>
        </p:spPr>
      </p:pic>
    </p:spTree>
    <p:extLst>
      <p:ext uri="{BB962C8B-B14F-4D97-AF65-F5344CB8AC3E}">
        <p14:creationId xmlns:p14="http://schemas.microsoft.com/office/powerpoint/2010/main" val="644873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6113E31D-E2AB-40D1-8B51-AFA5AFEF393A}" type="slidenum">
              <a:rPr lang="en-US" smtClean="0"/>
              <a:pPr/>
              <a:t>28</a:t>
            </a:fld>
            <a:endParaRPr lang="en-US" dirty="0"/>
          </a:p>
        </p:txBody>
      </p:sp>
      <p:sp>
        <p:nvSpPr>
          <p:cNvPr id="7" name="Rettangolo 6"/>
          <p:cNvSpPr/>
          <p:nvPr/>
        </p:nvSpPr>
        <p:spPr>
          <a:xfrm>
            <a:off x="1097279" y="2032947"/>
            <a:ext cx="10214188" cy="3911071"/>
          </a:xfrm>
          <a:prstGeom prst="rect">
            <a:avLst/>
          </a:prstGeom>
        </p:spPr>
        <p:txBody>
          <a:bodyPr wrap="square">
            <a:spAutoFit/>
          </a:bodyPr>
          <a:lstStyle/>
          <a:p>
            <a:pPr>
              <a:lnSpc>
                <a:spcPts val="3000"/>
              </a:lnSpc>
            </a:pPr>
            <a:r>
              <a:rPr lang="it-IT" sz="2000" dirty="0">
                <a:solidFill>
                  <a:schemeClr val="tx1">
                    <a:lumMod val="75000"/>
                    <a:lumOff val="25000"/>
                  </a:schemeClr>
                </a:solidFill>
              </a:rPr>
              <a:t>In fase di richiesta di visita il Cittadino, attraverso il portale, prende esplicitamente atto che:</a:t>
            </a:r>
            <a:endParaRPr lang="it-IT" sz="2000" i="1" dirty="0">
              <a:solidFill>
                <a:schemeClr val="tx1">
                  <a:lumMod val="75000"/>
                  <a:lumOff val="25000"/>
                </a:schemeClr>
              </a:solidFill>
            </a:endParaRPr>
          </a:p>
          <a:p>
            <a:pPr lvl="1">
              <a:lnSpc>
                <a:spcPts val="3000"/>
              </a:lnSpc>
            </a:pPr>
            <a:r>
              <a:rPr lang="it-IT" sz="2000" dirty="0">
                <a:solidFill>
                  <a:schemeClr val="tx1">
                    <a:lumMod val="75000"/>
                    <a:lumOff val="25000"/>
                  </a:schemeClr>
                </a:solidFill>
              </a:rPr>
              <a:t>la visita non costituisce un conferimento di incarico al Professionista ma un’attività informativa finalizzata unicamente a fornire </a:t>
            </a:r>
            <a:r>
              <a:rPr lang="it-IT" sz="2000" dirty="0">
                <a:solidFill>
                  <a:schemeClr val="tx1">
                    <a:lumMod val="75000"/>
                    <a:lumOff val="25000"/>
                  </a:schemeClr>
                </a:solidFill>
                <a:latin typeface="Calibri" panose="020F0502020204030204" pitchFamily="34" charset="0"/>
                <a:ea typeface="Times New Roman" panose="02020603050405020304" pitchFamily="18" charset="0"/>
                <a:cs typeface="Arial" panose="020B0604020202020204" pitchFamily="34" charset="0"/>
              </a:rPr>
              <a:t>informazioni sui fattori (es. zona di edificazione, anno di costruzione, tipologia di edificio, etc.) che incidono sul grado di sicurezza della sua abitazione </a:t>
            </a:r>
            <a:r>
              <a:rPr lang="it-IT" sz="2000" dirty="0">
                <a:solidFill>
                  <a:schemeClr val="tx1">
                    <a:lumMod val="75000"/>
                    <a:lumOff val="25000"/>
                  </a:schemeClr>
                </a:solidFill>
              </a:rPr>
              <a:t>e sulle possibilità di interventi per migliorarla, finanziabili con le agevolazioni fiscali statali</a:t>
            </a:r>
          </a:p>
          <a:p>
            <a:pPr lvl="1">
              <a:lnSpc>
                <a:spcPts val="3000"/>
              </a:lnSpc>
            </a:pPr>
            <a:endParaRPr lang="it-IT" sz="2000" i="1" dirty="0">
              <a:solidFill>
                <a:schemeClr val="tx1">
                  <a:lumMod val="75000"/>
                  <a:lumOff val="25000"/>
                </a:schemeClr>
              </a:solidFill>
            </a:endParaRPr>
          </a:p>
          <a:p>
            <a:pPr lvl="1">
              <a:lnSpc>
                <a:spcPts val="3000"/>
              </a:lnSpc>
            </a:pPr>
            <a:r>
              <a:rPr lang="it-IT" sz="2000" dirty="0">
                <a:solidFill>
                  <a:schemeClr val="tx1">
                    <a:lumMod val="75000"/>
                    <a:lumOff val="25000"/>
                  </a:schemeClr>
                </a:solidFill>
              </a:rPr>
              <a:t>la visita non potrà in alcun modo sostituirsi ad una diagnosi completa ed approfondita, possibile solo a seguito di una verifica ispettiva, previo conferimento di apposito incarico professionale</a:t>
            </a:r>
            <a:endParaRPr lang="it-IT" sz="2000" i="1" dirty="0">
              <a:solidFill>
                <a:schemeClr val="tx1">
                  <a:lumMod val="75000"/>
                  <a:lumOff val="25000"/>
                </a:schemeClr>
              </a:solidFill>
            </a:endParaRPr>
          </a:p>
        </p:txBody>
      </p:sp>
      <p:sp>
        <p:nvSpPr>
          <p:cNvPr id="6" name="Ovale 5"/>
          <p:cNvSpPr/>
          <p:nvPr/>
        </p:nvSpPr>
        <p:spPr>
          <a:xfrm>
            <a:off x="1344727" y="2623125"/>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1" name="Ovale 10">
            <a:extLst>
              <a:ext uri="{FF2B5EF4-FFF2-40B4-BE49-F238E27FC236}">
                <a16:creationId xmlns:a16="http://schemas.microsoft.com/office/drawing/2014/main" xmlns="" id="{7182DF47-F419-4F69-A669-D89A2F7E84D5}"/>
              </a:ext>
            </a:extLst>
          </p:cNvPr>
          <p:cNvSpPr/>
          <p:nvPr/>
        </p:nvSpPr>
        <p:spPr>
          <a:xfrm>
            <a:off x="1347589" y="4906423"/>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10" name="Immagine 9"/>
          <p:cNvPicPr>
            <a:picLocks noChangeAspect="1"/>
          </p:cNvPicPr>
          <p:nvPr/>
        </p:nvPicPr>
        <p:blipFill>
          <a:blip r:embed="rId2"/>
          <a:stretch>
            <a:fillRect/>
          </a:stretch>
        </p:blipFill>
        <p:spPr>
          <a:xfrm rot="16200000">
            <a:off x="-2853532" y="2853531"/>
            <a:ext cx="6329363" cy="622300"/>
          </a:xfrm>
          <a:prstGeom prst="rect">
            <a:avLst/>
          </a:prstGeom>
        </p:spPr>
      </p:pic>
      <p:sp>
        <p:nvSpPr>
          <p:cNvPr id="12"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5" name="Titolo 1"/>
          <p:cNvSpPr>
            <a:spLocks noGrp="1"/>
          </p:cNvSpPr>
          <p:nvPr>
            <p:ph type="title"/>
          </p:nvPr>
        </p:nvSpPr>
        <p:spPr>
          <a:xfrm>
            <a:off x="1097279" y="553032"/>
            <a:ext cx="7750388" cy="937079"/>
          </a:xfrm>
        </p:spPr>
        <p:txBody>
          <a:bodyPr anchor="ctr" anchorCtr="0">
            <a:normAutofit/>
          </a:bodyPr>
          <a:lstStyle/>
          <a:p>
            <a:r>
              <a:rPr lang="it-IT" sz="4000" dirty="0">
                <a:solidFill>
                  <a:srgbClr val="C00000"/>
                </a:solidFill>
              </a:rPr>
              <a:t>Aspetti legali Visita informativa</a:t>
            </a:r>
          </a:p>
        </p:txBody>
      </p:sp>
      <p:sp>
        <p:nvSpPr>
          <p:cNvPr id="16" name="Rettangolo 15"/>
          <p:cNvSpPr/>
          <p:nvPr/>
        </p:nvSpPr>
        <p:spPr>
          <a:xfrm>
            <a:off x="1133974" y="1187571"/>
            <a:ext cx="3410806" cy="535531"/>
          </a:xfrm>
          <a:prstGeom prst="rect">
            <a:avLst/>
          </a:prstGeom>
        </p:spPr>
        <p:txBody>
          <a:bodyPr wrap="none">
            <a:noAutofit/>
          </a:bodyPr>
          <a:lstStyle/>
          <a:p>
            <a:pPr algn="just">
              <a:lnSpc>
                <a:spcPct val="120000"/>
              </a:lnSpc>
              <a:spcBef>
                <a:spcPct val="0"/>
              </a:spcBef>
            </a:pPr>
            <a:r>
              <a:rPr lang="it-IT" sz="2400" b="1" dirty="0">
                <a:solidFill>
                  <a:srgbClr val="C00000"/>
                </a:solidFill>
              </a:rPr>
              <a:t>Manleva responsabilità</a:t>
            </a:r>
          </a:p>
        </p:txBody>
      </p:sp>
      <p:pic>
        <p:nvPicPr>
          <p:cNvPr id="17" name="Immagin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582" y="106598"/>
            <a:ext cx="1900901" cy="1390261"/>
          </a:xfrm>
          <a:prstGeom prst="rect">
            <a:avLst/>
          </a:prstGeom>
        </p:spPr>
      </p:pic>
    </p:spTree>
    <p:extLst>
      <p:ext uri="{BB962C8B-B14F-4D97-AF65-F5344CB8AC3E}">
        <p14:creationId xmlns:p14="http://schemas.microsoft.com/office/powerpoint/2010/main" val="1242522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6113E31D-E2AB-40D1-8B51-AFA5AFEF393A}" type="slidenum">
              <a:rPr lang="en-US" smtClean="0"/>
              <a:pPr/>
              <a:t>29</a:t>
            </a:fld>
            <a:endParaRPr lang="en-US" dirty="0"/>
          </a:p>
        </p:txBody>
      </p:sp>
      <p:sp>
        <p:nvSpPr>
          <p:cNvPr id="7" name="Rettangolo 6"/>
          <p:cNvSpPr/>
          <p:nvPr/>
        </p:nvSpPr>
        <p:spPr>
          <a:xfrm>
            <a:off x="1119602" y="1905115"/>
            <a:ext cx="10570828" cy="4324261"/>
          </a:xfrm>
          <a:prstGeom prst="rect">
            <a:avLst/>
          </a:prstGeom>
        </p:spPr>
        <p:txBody>
          <a:bodyPr wrap="square">
            <a:spAutoFit/>
          </a:bodyPr>
          <a:lstStyle/>
          <a:p>
            <a:pPr lvl="1">
              <a:lnSpc>
                <a:spcPts val="3000"/>
              </a:lnSpc>
            </a:pPr>
            <a:r>
              <a:rPr lang="it-IT" sz="2000" dirty="0">
                <a:solidFill>
                  <a:schemeClr val="tx1">
                    <a:lumMod val="75000"/>
                    <a:lumOff val="25000"/>
                  </a:schemeClr>
                </a:solidFill>
              </a:rPr>
              <a:t>la Scheda informativa/vademecum su come accedere al Sisma Bonus che sarà inviata dal Professionista nei giorni seguenti la visita non avrà valore di perizia asseverata e, pertanto, il Professionista non assume alcuna responsabilità in merito alla sua completezza e alla certezza/definitività dei contenuti in essa presenti</a:t>
            </a:r>
          </a:p>
          <a:p>
            <a:pPr lvl="1">
              <a:lnSpc>
                <a:spcPts val="3000"/>
              </a:lnSpc>
            </a:pPr>
            <a:endParaRPr lang="it-IT" sz="2000" i="1" dirty="0">
              <a:solidFill>
                <a:schemeClr val="tx1">
                  <a:lumMod val="75000"/>
                  <a:lumOff val="25000"/>
                </a:schemeClr>
              </a:solidFill>
            </a:endParaRPr>
          </a:p>
          <a:p>
            <a:pPr lvl="1">
              <a:lnSpc>
                <a:spcPts val="3000"/>
              </a:lnSpc>
            </a:pPr>
            <a:r>
              <a:rPr lang="it-IT" sz="2000" dirty="0">
                <a:solidFill>
                  <a:schemeClr val="tx1">
                    <a:lumMod val="75000"/>
                    <a:lumOff val="25000"/>
                  </a:schemeClr>
                </a:solidFill>
              </a:rPr>
              <a:t>la Scheda non indicherà la classificazione del Rischio sismico dello stato di fatto della costruzione e non costituirà l’asseverazione prevista dall’art. 3 del Decreto del Ministro delle Infrastrutture e dei trasporti n. 58 del 28 febbraio 2017</a:t>
            </a:r>
          </a:p>
          <a:p>
            <a:pPr>
              <a:lnSpc>
                <a:spcPts val="3000"/>
              </a:lnSpc>
            </a:pPr>
            <a:endParaRPr lang="it-IT" sz="2000" dirty="0">
              <a:solidFill>
                <a:schemeClr val="tx1">
                  <a:lumMod val="75000"/>
                  <a:lumOff val="25000"/>
                </a:schemeClr>
              </a:solidFill>
            </a:endParaRPr>
          </a:p>
          <a:p>
            <a:pPr>
              <a:lnSpc>
                <a:spcPts val="3000"/>
              </a:lnSpc>
            </a:pPr>
            <a:r>
              <a:rPr lang="it-IT" sz="2000" dirty="0">
                <a:solidFill>
                  <a:schemeClr val="tx1">
                    <a:lumMod val="75000"/>
                    <a:lumOff val="25000"/>
                  </a:schemeClr>
                </a:solidFill>
              </a:rPr>
              <a:t>Nel corso della visita il Professionista si farà firmare dal Cittadino una </a:t>
            </a:r>
            <a:r>
              <a:rPr lang="it-IT" sz="2000" b="1" dirty="0">
                <a:solidFill>
                  <a:srgbClr val="C00000"/>
                </a:solidFill>
              </a:rPr>
              <a:t>Manleva</a:t>
            </a:r>
            <a:r>
              <a:rPr lang="it-IT" sz="2000" dirty="0">
                <a:solidFill>
                  <a:schemeClr val="tx1">
                    <a:lumMod val="75000"/>
                    <a:lumOff val="25000"/>
                  </a:schemeClr>
                </a:solidFill>
              </a:rPr>
              <a:t> appositamente redatta, scaricabile dal portale, che specifica la natura meramente informativa della visita </a:t>
            </a:r>
            <a:endParaRPr lang="it-IT" sz="2000" i="1" dirty="0">
              <a:solidFill>
                <a:schemeClr val="tx1">
                  <a:lumMod val="75000"/>
                  <a:lumOff val="25000"/>
                </a:schemeClr>
              </a:solidFill>
            </a:endParaRPr>
          </a:p>
        </p:txBody>
      </p:sp>
      <p:sp>
        <p:nvSpPr>
          <p:cNvPr id="6" name="Ovale 5"/>
          <p:cNvSpPr/>
          <p:nvPr/>
        </p:nvSpPr>
        <p:spPr>
          <a:xfrm>
            <a:off x="1344727" y="2140409"/>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1" name="Ovale 10">
            <a:extLst>
              <a:ext uri="{FF2B5EF4-FFF2-40B4-BE49-F238E27FC236}">
                <a16:creationId xmlns:a16="http://schemas.microsoft.com/office/drawing/2014/main" xmlns="" id="{7182DF47-F419-4F69-A669-D89A2F7E84D5}"/>
              </a:ext>
            </a:extLst>
          </p:cNvPr>
          <p:cNvSpPr/>
          <p:nvPr/>
        </p:nvSpPr>
        <p:spPr>
          <a:xfrm>
            <a:off x="1347589" y="4015439"/>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10" name="Immagine 9"/>
          <p:cNvPicPr>
            <a:picLocks noChangeAspect="1"/>
          </p:cNvPicPr>
          <p:nvPr/>
        </p:nvPicPr>
        <p:blipFill>
          <a:blip r:embed="rId2"/>
          <a:stretch>
            <a:fillRect/>
          </a:stretch>
        </p:blipFill>
        <p:spPr>
          <a:xfrm rot="16200000">
            <a:off x="-2853532" y="2853531"/>
            <a:ext cx="6329363" cy="622300"/>
          </a:xfrm>
          <a:prstGeom prst="rect">
            <a:avLst/>
          </a:prstGeom>
        </p:spPr>
      </p:pic>
      <p:sp>
        <p:nvSpPr>
          <p:cNvPr id="12"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6" name="Titolo 1"/>
          <p:cNvSpPr>
            <a:spLocks noGrp="1"/>
          </p:cNvSpPr>
          <p:nvPr>
            <p:ph type="title"/>
          </p:nvPr>
        </p:nvSpPr>
        <p:spPr>
          <a:xfrm>
            <a:off x="1097279" y="553032"/>
            <a:ext cx="7750388" cy="937079"/>
          </a:xfrm>
        </p:spPr>
        <p:txBody>
          <a:bodyPr anchor="ctr" anchorCtr="0">
            <a:normAutofit/>
          </a:bodyPr>
          <a:lstStyle/>
          <a:p>
            <a:r>
              <a:rPr lang="it-IT" sz="4000" dirty="0">
                <a:solidFill>
                  <a:srgbClr val="C00000"/>
                </a:solidFill>
              </a:rPr>
              <a:t>Aspetti legali Visita informativa</a:t>
            </a:r>
          </a:p>
        </p:txBody>
      </p:sp>
      <p:sp>
        <p:nvSpPr>
          <p:cNvPr id="17" name="Rettangolo 16"/>
          <p:cNvSpPr/>
          <p:nvPr/>
        </p:nvSpPr>
        <p:spPr>
          <a:xfrm>
            <a:off x="1133974" y="1187571"/>
            <a:ext cx="3410806" cy="535531"/>
          </a:xfrm>
          <a:prstGeom prst="rect">
            <a:avLst/>
          </a:prstGeom>
        </p:spPr>
        <p:txBody>
          <a:bodyPr wrap="none">
            <a:noAutofit/>
          </a:bodyPr>
          <a:lstStyle/>
          <a:p>
            <a:pPr algn="just">
              <a:lnSpc>
                <a:spcPct val="120000"/>
              </a:lnSpc>
              <a:spcBef>
                <a:spcPct val="0"/>
              </a:spcBef>
            </a:pPr>
            <a:r>
              <a:rPr lang="it-IT" sz="2400" b="1" dirty="0">
                <a:solidFill>
                  <a:srgbClr val="C00000"/>
                </a:solidFill>
              </a:rPr>
              <a:t>Manleva responsabilità</a:t>
            </a:r>
          </a:p>
        </p:txBody>
      </p:sp>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582" y="106598"/>
            <a:ext cx="1900901" cy="1390261"/>
          </a:xfrm>
          <a:prstGeom prst="rect">
            <a:avLst/>
          </a:prstGeom>
        </p:spPr>
      </p:pic>
    </p:spTree>
    <p:extLst>
      <p:ext uri="{BB962C8B-B14F-4D97-AF65-F5344CB8AC3E}">
        <p14:creationId xmlns:p14="http://schemas.microsoft.com/office/powerpoint/2010/main" val="463629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FAB73BC-B049-4115-A692-8D63A059BFB8}" type="slidenum">
              <a:rPr lang="en-US" smtClean="0"/>
              <a:pPr/>
              <a:t>3</a:t>
            </a:fld>
            <a:endParaRPr lang="en-US" dirty="0"/>
          </a:p>
        </p:txBody>
      </p:sp>
      <p:sp>
        <p:nvSpPr>
          <p:cNvPr id="4" name="Titolo 1"/>
          <p:cNvSpPr txBox="1">
            <a:spLocks/>
          </p:cNvSpPr>
          <p:nvPr/>
        </p:nvSpPr>
        <p:spPr>
          <a:xfrm>
            <a:off x="1097279" y="553032"/>
            <a:ext cx="7047654"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Cronoprogramma</a:t>
            </a:r>
          </a:p>
        </p:txBody>
      </p:sp>
      <p:sp>
        <p:nvSpPr>
          <p:cNvPr id="5" name="Rettangolo 4"/>
          <p:cNvSpPr/>
          <p:nvPr/>
        </p:nvSpPr>
        <p:spPr>
          <a:xfrm>
            <a:off x="1133974" y="1187571"/>
            <a:ext cx="3410806" cy="535531"/>
          </a:xfrm>
          <a:prstGeom prst="rect">
            <a:avLst/>
          </a:prstGeom>
        </p:spPr>
        <p:txBody>
          <a:bodyPr wrap="none">
            <a:noAutofit/>
          </a:bodyPr>
          <a:lstStyle/>
          <a:p>
            <a:pPr algn="just">
              <a:lnSpc>
                <a:spcPct val="120000"/>
              </a:lnSpc>
              <a:spcBef>
                <a:spcPct val="0"/>
              </a:spcBef>
            </a:pPr>
            <a:r>
              <a:rPr lang="it-IT" sz="2400" b="1" dirty="0">
                <a:solidFill>
                  <a:srgbClr val="C00000"/>
                </a:solidFill>
              </a:rPr>
              <a:t>Attività Professionisti</a:t>
            </a:r>
          </a:p>
        </p:txBody>
      </p:sp>
      <p:cxnSp>
        <p:nvCxnSpPr>
          <p:cNvPr id="6" name="Connettore 1 5"/>
          <p:cNvCxnSpPr>
            <a:stCxn id="9" idx="6"/>
          </p:cNvCxnSpPr>
          <p:nvPr/>
        </p:nvCxnSpPr>
        <p:spPr>
          <a:xfrm flipV="1">
            <a:off x="5309686" y="3467417"/>
            <a:ext cx="6184548" cy="25591"/>
          </a:xfrm>
          <a:prstGeom prst="line">
            <a:avLst/>
          </a:prstGeom>
        </p:spPr>
        <p:style>
          <a:lnRef idx="3">
            <a:schemeClr val="accent1"/>
          </a:lnRef>
          <a:fillRef idx="0">
            <a:schemeClr val="accent1"/>
          </a:fillRef>
          <a:effectRef idx="2">
            <a:schemeClr val="accent1"/>
          </a:effectRef>
          <a:fontRef idx="minor">
            <a:schemeClr val="tx1"/>
          </a:fontRef>
        </p:style>
      </p:cxnSp>
      <p:sp>
        <p:nvSpPr>
          <p:cNvPr id="9" name="Ovale 8"/>
          <p:cNvSpPr/>
          <p:nvPr/>
        </p:nvSpPr>
        <p:spPr>
          <a:xfrm>
            <a:off x="5081086" y="3369564"/>
            <a:ext cx="228600" cy="24688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sp>
        <p:nvSpPr>
          <p:cNvPr id="10" name="Ovale 9"/>
          <p:cNvSpPr/>
          <p:nvPr/>
        </p:nvSpPr>
        <p:spPr>
          <a:xfrm>
            <a:off x="11379934" y="3353307"/>
            <a:ext cx="228600" cy="246888"/>
          </a:xfrm>
          <a:prstGeom prst="ellipse">
            <a:avLst/>
          </a:prstGeom>
          <a:solidFill>
            <a:srgbClr val="E6AC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sp>
        <p:nvSpPr>
          <p:cNvPr id="12" name="Rettangolo 11"/>
          <p:cNvSpPr/>
          <p:nvPr/>
        </p:nvSpPr>
        <p:spPr>
          <a:xfrm>
            <a:off x="6516641" y="4245604"/>
            <a:ext cx="2314447" cy="383182"/>
          </a:xfrm>
          <a:prstGeom prst="rect">
            <a:avLst/>
          </a:prstGeom>
        </p:spPr>
        <p:txBody>
          <a:bodyPr wrap="square">
            <a:spAutoFit/>
          </a:bodyPr>
          <a:lstStyle/>
          <a:p>
            <a:pPr algn="ctr">
              <a:lnSpc>
                <a:spcPct val="90000"/>
              </a:lnSpc>
              <a:spcBef>
                <a:spcPct val="0"/>
              </a:spcBef>
            </a:pPr>
            <a:r>
              <a:rPr lang="it-IT" sz="900" b="1" dirty="0">
                <a:solidFill>
                  <a:srgbClr val="C00000"/>
                </a:solidFill>
              </a:rPr>
              <a:t>ROMA</a:t>
            </a:r>
          </a:p>
          <a:p>
            <a:pPr algn="ctr">
              <a:lnSpc>
                <a:spcPct val="90000"/>
              </a:lnSpc>
              <a:spcBef>
                <a:spcPct val="0"/>
              </a:spcBef>
            </a:pPr>
            <a:r>
              <a:rPr lang="it-IT" sz="1200" b="1" dirty="0">
                <a:solidFill>
                  <a:srgbClr val="C00000"/>
                </a:solidFill>
              </a:rPr>
              <a:t>GIORNATA CELEBRATIVA</a:t>
            </a:r>
          </a:p>
        </p:txBody>
      </p:sp>
      <p:sp>
        <p:nvSpPr>
          <p:cNvPr id="13" name="Rettangolo 12"/>
          <p:cNvSpPr/>
          <p:nvPr/>
        </p:nvSpPr>
        <p:spPr>
          <a:xfrm>
            <a:off x="8583199" y="2963156"/>
            <a:ext cx="3176342" cy="480131"/>
          </a:xfrm>
          <a:prstGeom prst="rect">
            <a:avLst/>
          </a:prstGeom>
        </p:spPr>
        <p:txBody>
          <a:bodyPr wrap="square">
            <a:spAutoFit/>
          </a:bodyPr>
          <a:lstStyle/>
          <a:p>
            <a:pPr algn="ctr">
              <a:lnSpc>
                <a:spcPct val="90000"/>
              </a:lnSpc>
              <a:spcBef>
                <a:spcPct val="0"/>
              </a:spcBef>
            </a:pPr>
            <a:r>
              <a:rPr lang="it-IT" sz="1200" b="1">
                <a:solidFill>
                  <a:srgbClr val="C00000"/>
                </a:solidFill>
              </a:rPr>
              <a:t>Mese Prevenzione </a:t>
            </a:r>
            <a:r>
              <a:rPr lang="it-IT" sz="1200" b="1" dirty="0">
                <a:solidFill>
                  <a:srgbClr val="C00000"/>
                </a:solidFill>
              </a:rPr>
              <a:t>Sismica</a:t>
            </a:r>
          </a:p>
          <a:p>
            <a:pPr algn="ctr">
              <a:lnSpc>
                <a:spcPct val="120000"/>
              </a:lnSpc>
              <a:spcBef>
                <a:spcPct val="0"/>
              </a:spcBef>
            </a:pPr>
            <a:r>
              <a:rPr lang="it-IT" sz="1200" b="1" dirty="0">
                <a:solidFill>
                  <a:srgbClr val="C00000"/>
                </a:solidFill>
              </a:rPr>
              <a:t>DIAMOCI UNA SCOSSA!</a:t>
            </a:r>
          </a:p>
        </p:txBody>
      </p:sp>
      <p:sp>
        <p:nvSpPr>
          <p:cNvPr id="14" name="Rettangolo 13"/>
          <p:cNvSpPr/>
          <p:nvPr/>
        </p:nvSpPr>
        <p:spPr>
          <a:xfrm>
            <a:off x="10997734" y="3714305"/>
            <a:ext cx="1046890" cy="276999"/>
          </a:xfrm>
          <a:prstGeom prst="rect">
            <a:avLst/>
          </a:prstGeom>
        </p:spPr>
        <p:txBody>
          <a:bodyPr wrap="none">
            <a:spAutoFit/>
          </a:bodyPr>
          <a:lstStyle/>
          <a:p>
            <a:pPr algn="r">
              <a:spcBef>
                <a:spcPct val="0"/>
              </a:spcBef>
            </a:pPr>
            <a:r>
              <a:rPr lang="it-IT" sz="1200" b="1" dirty="0">
                <a:solidFill>
                  <a:schemeClr val="tx1">
                    <a:lumMod val="75000"/>
                    <a:lumOff val="25000"/>
                  </a:schemeClr>
                </a:solidFill>
              </a:rPr>
              <a:t>30 Novembre</a:t>
            </a:r>
          </a:p>
        </p:txBody>
      </p:sp>
      <p:sp>
        <p:nvSpPr>
          <p:cNvPr id="15" name="Rettangolo 14"/>
          <p:cNvSpPr/>
          <p:nvPr/>
        </p:nvSpPr>
        <p:spPr>
          <a:xfrm>
            <a:off x="7160805" y="2970495"/>
            <a:ext cx="1042593" cy="299184"/>
          </a:xfrm>
          <a:prstGeom prst="rect">
            <a:avLst/>
          </a:prstGeom>
        </p:spPr>
        <p:txBody>
          <a:bodyPr wrap="none">
            <a:spAutoFit/>
          </a:bodyPr>
          <a:lstStyle/>
          <a:p>
            <a:pPr algn="ctr">
              <a:lnSpc>
                <a:spcPct val="120000"/>
              </a:lnSpc>
              <a:spcBef>
                <a:spcPct val="0"/>
              </a:spcBef>
            </a:pPr>
            <a:r>
              <a:rPr lang="it-IT" sz="1200" b="1" dirty="0">
                <a:solidFill>
                  <a:schemeClr val="tx1">
                    <a:lumMod val="75000"/>
                    <a:lumOff val="25000"/>
                  </a:schemeClr>
                </a:solidFill>
              </a:rPr>
              <a:t>30 Settembre</a:t>
            </a:r>
          </a:p>
        </p:txBody>
      </p:sp>
      <p:sp>
        <p:nvSpPr>
          <p:cNvPr id="17" name="Rettangolo 16"/>
          <p:cNvSpPr/>
          <p:nvPr/>
        </p:nvSpPr>
        <p:spPr>
          <a:xfrm>
            <a:off x="4671563" y="2993060"/>
            <a:ext cx="1042593" cy="313932"/>
          </a:xfrm>
          <a:prstGeom prst="rect">
            <a:avLst/>
          </a:prstGeom>
        </p:spPr>
        <p:txBody>
          <a:bodyPr wrap="none">
            <a:spAutoFit/>
          </a:bodyPr>
          <a:lstStyle/>
          <a:p>
            <a:pPr algn="ctr">
              <a:lnSpc>
                <a:spcPct val="120000"/>
              </a:lnSpc>
              <a:spcBef>
                <a:spcPct val="0"/>
              </a:spcBef>
            </a:pPr>
            <a:r>
              <a:rPr lang="it-IT" sz="1200" b="1" dirty="0">
                <a:solidFill>
                  <a:schemeClr val="tx1">
                    <a:lumMod val="75000"/>
                    <a:lumOff val="25000"/>
                  </a:schemeClr>
                </a:solidFill>
              </a:rPr>
              <a:t>15 Settembre</a:t>
            </a:r>
          </a:p>
        </p:txBody>
      </p:sp>
      <p:sp>
        <p:nvSpPr>
          <p:cNvPr id="18" name="Rettangolo 17"/>
          <p:cNvSpPr/>
          <p:nvPr/>
        </p:nvSpPr>
        <p:spPr>
          <a:xfrm>
            <a:off x="3386949" y="3670968"/>
            <a:ext cx="964045" cy="299184"/>
          </a:xfrm>
          <a:prstGeom prst="rect">
            <a:avLst/>
          </a:prstGeom>
        </p:spPr>
        <p:txBody>
          <a:bodyPr wrap="none">
            <a:spAutoFit/>
          </a:bodyPr>
          <a:lstStyle/>
          <a:p>
            <a:pPr algn="ctr">
              <a:lnSpc>
                <a:spcPct val="120000"/>
              </a:lnSpc>
              <a:spcBef>
                <a:spcPct val="0"/>
              </a:spcBef>
            </a:pPr>
            <a:r>
              <a:rPr lang="it-IT" sz="1200" b="1" dirty="0">
                <a:solidFill>
                  <a:schemeClr val="tx1">
                    <a:lumMod val="75000"/>
                    <a:lumOff val="25000"/>
                  </a:schemeClr>
                </a:solidFill>
              </a:rPr>
              <a:t>1 Settembre</a:t>
            </a:r>
          </a:p>
        </p:txBody>
      </p:sp>
      <p:sp>
        <p:nvSpPr>
          <p:cNvPr id="19" name="Rettangolo 18"/>
          <p:cNvSpPr/>
          <p:nvPr/>
        </p:nvSpPr>
        <p:spPr>
          <a:xfrm>
            <a:off x="7000873" y="4710294"/>
            <a:ext cx="1362455" cy="715581"/>
          </a:xfrm>
          <a:prstGeom prst="rect">
            <a:avLst/>
          </a:prstGeom>
        </p:spPr>
        <p:txBody>
          <a:bodyPr wrap="square">
            <a:spAutoFit/>
          </a:bodyPr>
          <a:lstStyle/>
          <a:p>
            <a:pPr algn="ctr">
              <a:lnSpc>
                <a:spcPct val="90000"/>
              </a:lnSpc>
              <a:spcBef>
                <a:spcPct val="0"/>
              </a:spcBef>
            </a:pPr>
            <a:r>
              <a:rPr lang="it-IT" sz="900" b="1" dirty="0">
                <a:solidFill>
                  <a:srgbClr val="C00000"/>
                </a:solidFill>
              </a:rPr>
              <a:t>AVVIO</a:t>
            </a:r>
          </a:p>
          <a:p>
            <a:pPr algn="ctr">
              <a:lnSpc>
                <a:spcPct val="90000"/>
              </a:lnSpc>
              <a:spcBef>
                <a:spcPct val="0"/>
              </a:spcBef>
            </a:pPr>
            <a:r>
              <a:rPr lang="it-IT" sz="1200" b="1" dirty="0">
                <a:solidFill>
                  <a:srgbClr val="C00000"/>
                </a:solidFill>
              </a:rPr>
              <a:t>Inserimento richieste visite Cittadino </a:t>
            </a:r>
          </a:p>
        </p:txBody>
      </p:sp>
      <p:sp>
        <p:nvSpPr>
          <p:cNvPr id="20" name="Rettangolo 19"/>
          <p:cNvSpPr/>
          <p:nvPr/>
        </p:nvSpPr>
        <p:spPr>
          <a:xfrm>
            <a:off x="5871959" y="2714821"/>
            <a:ext cx="1207800" cy="715581"/>
          </a:xfrm>
          <a:prstGeom prst="rect">
            <a:avLst/>
          </a:prstGeom>
        </p:spPr>
        <p:txBody>
          <a:bodyPr wrap="square">
            <a:spAutoFit/>
          </a:bodyPr>
          <a:lstStyle/>
          <a:p>
            <a:pPr algn="ctr">
              <a:lnSpc>
                <a:spcPct val="90000"/>
              </a:lnSpc>
              <a:spcBef>
                <a:spcPct val="0"/>
              </a:spcBef>
            </a:pPr>
            <a:r>
              <a:rPr lang="it-IT" sz="900" b="1" dirty="0">
                <a:solidFill>
                  <a:srgbClr val="C00000"/>
                </a:solidFill>
              </a:rPr>
              <a:t>AVVIO</a:t>
            </a:r>
          </a:p>
          <a:p>
            <a:pPr algn="ctr">
              <a:lnSpc>
                <a:spcPct val="90000"/>
              </a:lnSpc>
              <a:spcBef>
                <a:spcPct val="0"/>
              </a:spcBef>
            </a:pPr>
            <a:r>
              <a:rPr lang="it-IT" sz="1200" b="1" dirty="0">
                <a:solidFill>
                  <a:srgbClr val="C00000"/>
                </a:solidFill>
              </a:rPr>
              <a:t>Inserimento disponibilità Professionista</a:t>
            </a:r>
          </a:p>
        </p:txBody>
      </p:sp>
      <p:cxnSp>
        <p:nvCxnSpPr>
          <p:cNvPr id="21" name="Connettore 1 20"/>
          <p:cNvCxnSpPr>
            <a:stCxn id="38" idx="2"/>
            <a:endCxn id="10" idx="2"/>
          </p:cNvCxnSpPr>
          <p:nvPr/>
        </p:nvCxnSpPr>
        <p:spPr>
          <a:xfrm flipV="1">
            <a:off x="8809020" y="3476751"/>
            <a:ext cx="2570914" cy="9399"/>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Connettore 1 21"/>
          <p:cNvCxnSpPr>
            <a:endCxn id="9" idx="2"/>
          </p:cNvCxnSpPr>
          <p:nvPr/>
        </p:nvCxnSpPr>
        <p:spPr>
          <a:xfrm>
            <a:off x="3018759" y="3486150"/>
            <a:ext cx="2062327" cy="6858"/>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23" name="Rettangolo 22"/>
          <p:cNvSpPr/>
          <p:nvPr/>
        </p:nvSpPr>
        <p:spPr>
          <a:xfrm>
            <a:off x="3172102" y="2686471"/>
            <a:ext cx="1362455" cy="549381"/>
          </a:xfrm>
          <a:prstGeom prst="rect">
            <a:avLst/>
          </a:prstGeom>
        </p:spPr>
        <p:txBody>
          <a:bodyPr wrap="square">
            <a:spAutoFit/>
          </a:bodyPr>
          <a:lstStyle/>
          <a:p>
            <a:pPr algn="ctr">
              <a:lnSpc>
                <a:spcPct val="90000"/>
              </a:lnSpc>
              <a:spcBef>
                <a:spcPct val="0"/>
              </a:spcBef>
            </a:pPr>
            <a:r>
              <a:rPr lang="it-IT" sz="900" b="1" dirty="0">
                <a:solidFill>
                  <a:srgbClr val="C00000"/>
                </a:solidFill>
              </a:rPr>
              <a:t>AVVIO</a:t>
            </a:r>
          </a:p>
          <a:p>
            <a:pPr algn="ctr">
              <a:lnSpc>
                <a:spcPct val="90000"/>
              </a:lnSpc>
              <a:spcBef>
                <a:spcPct val="0"/>
              </a:spcBef>
            </a:pPr>
            <a:r>
              <a:rPr lang="it-IT" sz="1200" b="1" dirty="0">
                <a:solidFill>
                  <a:srgbClr val="C00000"/>
                </a:solidFill>
              </a:rPr>
              <a:t>Campagna di comunicazione</a:t>
            </a:r>
          </a:p>
        </p:txBody>
      </p:sp>
      <p:sp>
        <p:nvSpPr>
          <p:cNvPr id="24" name="Rettangolo 23"/>
          <p:cNvSpPr/>
          <p:nvPr/>
        </p:nvSpPr>
        <p:spPr>
          <a:xfrm>
            <a:off x="6516643" y="3767695"/>
            <a:ext cx="2314447" cy="424732"/>
          </a:xfrm>
          <a:prstGeom prst="rect">
            <a:avLst/>
          </a:prstGeom>
        </p:spPr>
        <p:txBody>
          <a:bodyPr wrap="square">
            <a:spAutoFit/>
          </a:bodyPr>
          <a:lstStyle/>
          <a:p>
            <a:pPr algn="ctr">
              <a:lnSpc>
                <a:spcPct val="90000"/>
              </a:lnSpc>
              <a:spcBef>
                <a:spcPct val="0"/>
              </a:spcBef>
            </a:pPr>
            <a:r>
              <a:rPr lang="it-IT" sz="1200" b="1" dirty="0">
                <a:solidFill>
                  <a:srgbClr val="C00000"/>
                </a:solidFill>
              </a:rPr>
              <a:t>LE PIAZZE DELLA </a:t>
            </a:r>
          </a:p>
          <a:p>
            <a:pPr algn="ctr">
              <a:lnSpc>
                <a:spcPct val="90000"/>
              </a:lnSpc>
              <a:spcBef>
                <a:spcPct val="0"/>
              </a:spcBef>
            </a:pPr>
            <a:r>
              <a:rPr lang="it-IT" sz="1200" b="1" dirty="0">
                <a:solidFill>
                  <a:srgbClr val="C00000"/>
                </a:solidFill>
              </a:rPr>
              <a:t>PREVENZIONE SISMICA</a:t>
            </a:r>
          </a:p>
        </p:txBody>
      </p:sp>
      <p:pic>
        <p:nvPicPr>
          <p:cNvPr id="29" name="Immagine 28"/>
          <p:cNvPicPr>
            <a:picLocks noChangeAspect="1"/>
          </p:cNvPicPr>
          <p:nvPr/>
        </p:nvPicPr>
        <p:blipFill>
          <a:blip r:embed="rId2"/>
          <a:stretch>
            <a:fillRect/>
          </a:stretch>
        </p:blipFill>
        <p:spPr>
          <a:xfrm rot="16200000">
            <a:off x="-2853532" y="2853531"/>
            <a:ext cx="6329363" cy="622300"/>
          </a:xfrm>
          <a:prstGeom prst="rect">
            <a:avLst/>
          </a:prstGeom>
        </p:spPr>
      </p:pic>
      <p:sp>
        <p:nvSpPr>
          <p:cNvPr id="30" name="Rettangolo 29"/>
          <p:cNvSpPr/>
          <p:nvPr/>
        </p:nvSpPr>
        <p:spPr>
          <a:xfrm>
            <a:off x="4392974" y="3730607"/>
            <a:ext cx="1570614" cy="549381"/>
          </a:xfrm>
          <a:prstGeom prst="rect">
            <a:avLst/>
          </a:prstGeom>
        </p:spPr>
        <p:txBody>
          <a:bodyPr wrap="square">
            <a:spAutoFit/>
          </a:bodyPr>
          <a:lstStyle/>
          <a:p>
            <a:pPr algn="ctr">
              <a:lnSpc>
                <a:spcPct val="90000"/>
              </a:lnSpc>
              <a:spcBef>
                <a:spcPct val="0"/>
              </a:spcBef>
            </a:pPr>
            <a:r>
              <a:rPr lang="it-IT" sz="900" b="1" dirty="0">
                <a:solidFill>
                  <a:srgbClr val="C00000"/>
                </a:solidFill>
              </a:rPr>
              <a:t>MODULO FAD</a:t>
            </a:r>
          </a:p>
          <a:p>
            <a:pPr algn="ctr">
              <a:lnSpc>
                <a:spcPct val="90000"/>
              </a:lnSpc>
              <a:spcBef>
                <a:spcPct val="0"/>
              </a:spcBef>
            </a:pPr>
            <a:r>
              <a:rPr lang="it-IT" sz="1200" b="1" dirty="0">
                <a:solidFill>
                  <a:srgbClr val="C00000"/>
                </a:solidFill>
              </a:rPr>
              <a:t>Aspetti Organizzativi e gestionali</a:t>
            </a:r>
          </a:p>
        </p:txBody>
      </p:sp>
      <p:sp>
        <p:nvSpPr>
          <p:cNvPr id="11" name="Ovale 10"/>
          <p:cNvSpPr/>
          <p:nvPr/>
        </p:nvSpPr>
        <p:spPr>
          <a:xfrm>
            <a:off x="7517909" y="3369564"/>
            <a:ext cx="228600" cy="246888"/>
          </a:xfrm>
          <a:prstGeom prst="ellipse">
            <a:avLst/>
          </a:prstGeom>
          <a:solidFill>
            <a:srgbClr val="E6AC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cxnSp>
        <p:nvCxnSpPr>
          <p:cNvPr id="33" name="Connettore 1 32"/>
          <p:cNvCxnSpPr/>
          <p:nvPr/>
        </p:nvCxnSpPr>
        <p:spPr>
          <a:xfrm flipV="1">
            <a:off x="958314" y="3488430"/>
            <a:ext cx="2073742" cy="13722"/>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34" name="Rettangolo 33"/>
          <p:cNvSpPr/>
          <p:nvPr/>
        </p:nvSpPr>
        <p:spPr>
          <a:xfrm>
            <a:off x="620984" y="3649541"/>
            <a:ext cx="760144" cy="313932"/>
          </a:xfrm>
          <a:prstGeom prst="rect">
            <a:avLst/>
          </a:prstGeom>
        </p:spPr>
        <p:txBody>
          <a:bodyPr wrap="none">
            <a:spAutoFit/>
          </a:bodyPr>
          <a:lstStyle/>
          <a:p>
            <a:pPr algn="ctr">
              <a:lnSpc>
                <a:spcPct val="120000"/>
              </a:lnSpc>
              <a:spcBef>
                <a:spcPct val="0"/>
              </a:spcBef>
            </a:pPr>
            <a:r>
              <a:rPr lang="it-IT" sz="1200" b="1" dirty="0">
                <a:solidFill>
                  <a:schemeClr val="tx1">
                    <a:lumMod val="75000"/>
                    <a:lumOff val="25000"/>
                  </a:schemeClr>
                </a:solidFill>
              </a:rPr>
              <a:t>23 Luglio</a:t>
            </a:r>
          </a:p>
        </p:txBody>
      </p:sp>
      <p:sp>
        <p:nvSpPr>
          <p:cNvPr id="35" name="Rettangolo 34"/>
          <p:cNvSpPr/>
          <p:nvPr/>
        </p:nvSpPr>
        <p:spPr>
          <a:xfrm>
            <a:off x="1238874" y="2753383"/>
            <a:ext cx="1570614" cy="549381"/>
          </a:xfrm>
          <a:prstGeom prst="rect">
            <a:avLst/>
          </a:prstGeom>
        </p:spPr>
        <p:txBody>
          <a:bodyPr wrap="square">
            <a:spAutoFit/>
          </a:bodyPr>
          <a:lstStyle/>
          <a:p>
            <a:pPr algn="ctr">
              <a:lnSpc>
                <a:spcPct val="90000"/>
              </a:lnSpc>
              <a:spcBef>
                <a:spcPct val="0"/>
              </a:spcBef>
            </a:pPr>
            <a:r>
              <a:rPr lang="it-IT" sz="900" b="1" dirty="0">
                <a:solidFill>
                  <a:srgbClr val="C00000"/>
                </a:solidFill>
              </a:rPr>
              <a:t>ORDINI</a:t>
            </a:r>
          </a:p>
          <a:p>
            <a:pPr algn="ctr">
              <a:lnSpc>
                <a:spcPct val="90000"/>
              </a:lnSpc>
              <a:spcBef>
                <a:spcPct val="0"/>
              </a:spcBef>
            </a:pPr>
            <a:r>
              <a:rPr lang="it-IT" sz="1200" b="1" dirty="0">
                <a:solidFill>
                  <a:srgbClr val="C00000"/>
                </a:solidFill>
              </a:rPr>
              <a:t>Abilitazione Professionista</a:t>
            </a:r>
          </a:p>
        </p:txBody>
      </p:sp>
      <p:sp>
        <p:nvSpPr>
          <p:cNvPr id="7" name="Ovale 6"/>
          <p:cNvSpPr/>
          <p:nvPr/>
        </p:nvSpPr>
        <p:spPr>
          <a:xfrm>
            <a:off x="3739030" y="3369564"/>
            <a:ext cx="228600" cy="24688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sp>
        <p:nvSpPr>
          <p:cNvPr id="42" name="Ovale 41"/>
          <p:cNvSpPr/>
          <p:nvPr/>
        </p:nvSpPr>
        <p:spPr>
          <a:xfrm>
            <a:off x="883982" y="3369558"/>
            <a:ext cx="228600" cy="24688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sp>
        <p:nvSpPr>
          <p:cNvPr id="43" name="Rettangolo 42"/>
          <p:cNvSpPr/>
          <p:nvPr/>
        </p:nvSpPr>
        <p:spPr>
          <a:xfrm>
            <a:off x="349935" y="2744917"/>
            <a:ext cx="1289509" cy="549381"/>
          </a:xfrm>
          <a:prstGeom prst="rect">
            <a:avLst/>
          </a:prstGeom>
        </p:spPr>
        <p:txBody>
          <a:bodyPr wrap="square">
            <a:spAutoFit/>
          </a:bodyPr>
          <a:lstStyle/>
          <a:p>
            <a:pPr algn="ctr">
              <a:lnSpc>
                <a:spcPct val="90000"/>
              </a:lnSpc>
              <a:spcBef>
                <a:spcPct val="0"/>
              </a:spcBef>
            </a:pPr>
            <a:r>
              <a:rPr lang="it-IT" sz="900" b="1" dirty="0">
                <a:solidFill>
                  <a:srgbClr val="C00000"/>
                </a:solidFill>
              </a:rPr>
              <a:t>AVVIO</a:t>
            </a:r>
          </a:p>
          <a:p>
            <a:pPr algn="ctr">
              <a:lnSpc>
                <a:spcPct val="90000"/>
              </a:lnSpc>
              <a:spcBef>
                <a:spcPct val="0"/>
              </a:spcBef>
            </a:pPr>
            <a:r>
              <a:rPr lang="it-IT" sz="1200" b="1" dirty="0">
                <a:solidFill>
                  <a:srgbClr val="C00000"/>
                </a:solidFill>
              </a:rPr>
              <a:t>Registrazione Professionista</a:t>
            </a:r>
          </a:p>
        </p:txBody>
      </p:sp>
      <p:sp>
        <p:nvSpPr>
          <p:cNvPr id="44" name="Rettangolo 43"/>
          <p:cNvSpPr/>
          <p:nvPr/>
        </p:nvSpPr>
        <p:spPr>
          <a:xfrm>
            <a:off x="2007382" y="3564336"/>
            <a:ext cx="1570614" cy="549381"/>
          </a:xfrm>
          <a:prstGeom prst="rect">
            <a:avLst/>
          </a:prstGeom>
        </p:spPr>
        <p:txBody>
          <a:bodyPr wrap="square">
            <a:spAutoFit/>
          </a:bodyPr>
          <a:lstStyle/>
          <a:p>
            <a:pPr algn="ctr">
              <a:lnSpc>
                <a:spcPct val="90000"/>
              </a:lnSpc>
              <a:spcBef>
                <a:spcPct val="0"/>
              </a:spcBef>
            </a:pPr>
            <a:r>
              <a:rPr lang="it-IT" sz="900" b="1" dirty="0">
                <a:solidFill>
                  <a:srgbClr val="C00000"/>
                </a:solidFill>
              </a:rPr>
              <a:t>MODULO FAD</a:t>
            </a:r>
          </a:p>
          <a:p>
            <a:pPr algn="ctr">
              <a:lnSpc>
                <a:spcPct val="90000"/>
              </a:lnSpc>
              <a:spcBef>
                <a:spcPct val="0"/>
              </a:spcBef>
            </a:pPr>
            <a:r>
              <a:rPr lang="it-IT" sz="1200" b="1" dirty="0">
                <a:solidFill>
                  <a:srgbClr val="C00000"/>
                </a:solidFill>
              </a:rPr>
              <a:t>Conoscenze e Competenze tecniche</a:t>
            </a:r>
          </a:p>
        </p:txBody>
      </p:sp>
      <p:sp>
        <p:nvSpPr>
          <p:cNvPr id="45" name="Ovale 44"/>
          <p:cNvSpPr/>
          <p:nvPr/>
        </p:nvSpPr>
        <p:spPr>
          <a:xfrm>
            <a:off x="1899795" y="3364315"/>
            <a:ext cx="228600" cy="246888"/>
          </a:xfrm>
          <a:prstGeom prst="ellipse">
            <a:avLst/>
          </a:prstGeom>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pic>
        <p:nvPicPr>
          <p:cNvPr id="36" name="Immagine 35">
            <a:extLst>
              <a:ext uri="{FF2B5EF4-FFF2-40B4-BE49-F238E27FC236}">
                <a16:creationId xmlns:a16="http://schemas.microsoft.com/office/drawing/2014/main" xmlns="" id="{1F889927-D7FB-47AE-B628-D45CD8205669}"/>
              </a:ext>
            </a:extLst>
          </p:cNvPr>
          <p:cNvPicPr>
            <a:picLocks noChangeAspect="1"/>
          </p:cNvPicPr>
          <p:nvPr/>
        </p:nvPicPr>
        <p:blipFill>
          <a:blip r:embed="rId3"/>
          <a:stretch>
            <a:fillRect/>
          </a:stretch>
        </p:blipFill>
        <p:spPr>
          <a:xfrm>
            <a:off x="9979159" y="177129"/>
            <a:ext cx="1146727" cy="1146727"/>
          </a:xfrm>
          <a:prstGeom prst="rect">
            <a:avLst/>
          </a:prstGeom>
        </p:spPr>
      </p:pic>
      <p:sp>
        <p:nvSpPr>
          <p:cNvPr id="37" name="Segnaposto piè di pagina 8"/>
          <p:cNvSpPr>
            <a:spLocks noGrp="1"/>
          </p:cNvSpPr>
          <p:nvPr>
            <p:ph type="ftr" sz="quarter" idx="11"/>
          </p:nvPr>
        </p:nvSpPr>
        <p:spPr>
          <a:xfrm>
            <a:off x="311149" y="6436950"/>
            <a:ext cx="4822804" cy="365125"/>
          </a:xfrm>
        </p:spPr>
        <p:txBody>
          <a:bodyPr/>
          <a:lstStyle/>
          <a:p>
            <a:pPr algn="l"/>
            <a:r>
              <a:rPr lang="it-IT" sz="1200" dirty="0"/>
              <a:t>GIORNATA NAZIONALE DELLA PREVENZIONE SISMICA</a:t>
            </a:r>
          </a:p>
        </p:txBody>
      </p:sp>
      <p:sp>
        <p:nvSpPr>
          <p:cNvPr id="38" name="Ovale 37"/>
          <p:cNvSpPr/>
          <p:nvPr/>
        </p:nvSpPr>
        <p:spPr>
          <a:xfrm>
            <a:off x="8809020" y="3362706"/>
            <a:ext cx="228600" cy="246888"/>
          </a:xfrm>
          <a:prstGeom prst="ellipse">
            <a:avLst/>
          </a:prstGeom>
          <a:solidFill>
            <a:srgbClr val="E6AC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sp>
        <p:nvSpPr>
          <p:cNvPr id="39" name="Rettangolo 38"/>
          <p:cNvSpPr/>
          <p:nvPr/>
        </p:nvSpPr>
        <p:spPr>
          <a:xfrm>
            <a:off x="8549914" y="3630343"/>
            <a:ext cx="880434" cy="299184"/>
          </a:xfrm>
          <a:prstGeom prst="rect">
            <a:avLst/>
          </a:prstGeom>
        </p:spPr>
        <p:txBody>
          <a:bodyPr wrap="none">
            <a:spAutoFit/>
          </a:bodyPr>
          <a:lstStyle/>
          <a:p>
            <a:pPr algn="ctr">
              <a:lnSpc>
                <a:spcPct val="120000"/>
              </a:lnSpc>
              <a:spcBef>
                <a:spcPct val="0"/>
              </a:spcBef>
            </a:pPr>
            <a:r>
              <a:rPr lang="it-IT" sz="1200" b="1" dirty="0">
                <a:solidFill>
                  <a:schemeClr val="tx1">
                    <a:lumMod val="75000"/>
                    <a:lumOff val="25000"/>
                  </a:schemeClr>
                </a:solidFill>
              </a:rPr>
              <a:t>22 Ottobre</a:t>
            </a:r>
          </a:p>
        </p:txBody>
      </p:sp>
      <p:sp>
        <p:nvSpPr>
          <p:cNvPr id="40" name="Rettangolo 39"/>
          <p:cNvSpPr/>
          <p:nvPr/>
        </p:nvSpPr>
        <p:spPr>
          <a:xfrm>
            <a:off x="8496005" y="3910572"/>
            <a:ext cx="976332" cy="549381"/>
          </a:xfrm>
          <a:prstGeom prst="rect">
            <a:avLst/>
          </a:prstGeom>
        </p:spPr>
        <p:txBody>
          <a:bodyPr wrap="square">
            <a:spAutoFit/>
          </a:bodyPr>
          <a:lstStyle/>
          <a:p>
            <a:pPr algn="ctr">
              <a:lnSpc>
                <a:spcPct val="90000"/>
              </a:lnSpc>
              <a:spcBef>
                <a:spcPct val="0"/>
              </a:spcBef>
            </a:pPr>
            <a:r>
              <a:rPr lang="it-IT" sz="900" b="1" dirty="0">
                <a:solidFill>
                  <a:srgbClr val="C00000"/>
                </a:solidFill>
              </a:rPr>
              <a:t>AVVIO</a:t>
            </a:r>
          </a:p>
          <a:p>
            <a:pPr algn="ctr">
              <a:lnSpc>
                <a:spcPct val="90000"/>
              </a:lnSpc>
              <a:spcBef>
                <a:spcPct val="0"/>
              </a:spcBef>
            </a:pPr>
            <a:r>
              <a:rPr lang="it-IT" sz="1200" b="1" dirty="0">
                <a:solidFill>
                  <a:srgbClr val="C00000"/>
                </a:solidFill>
              </a:rPr>
              <a:t>Visite tecniche</a:t>
            </a:r>
          </a:p>
        </p:txBody>
      </p:sp>
      <p:sp>
        <p:nvSpPr>
          <p:cNvPr id="41" name="Rettangolo 40"/>
          <p:cNvSpPr/>
          <p:nvPr/>
        </p:nvSpPr>
        <p:spPr>
          <a:xfrm>
            <a:off x="11007936" y="3917736"/>
            <a:ext cx="972595" cy="549381"/>
          </a:xfrm>
          <a:prstGeom prst="rect">
            <a:avLst/>
          </a:prstGeom>
        </p:spPr>
        <p:txBody>
          <a:bodyPr wrap="square">
            <a:spAutoFit/>
          </a:bodyPr>
          <a:lstStyle/>
          <a:p>
            <a:pPr algn="ctr">
              <a:lnSpc>
                <a:spcPct val="90000"/>
              </a:lnSpc>
              <a:spcBef>
                <a:spcPct val="0"/>
              </a:spcBef>
            </a:pPr>
            <a:r>
              <a:rPr lang="it-IT" sz="900" b="1" dirty="0">
                <a:solidFill>
                  <a:srgbClr val="C00000"/>
                </a:solidFill>
              </a:rPr>
              <a:t>CONCLUSIONE</a:t>
            </a:r>
          </a:p>
          <a:p>
            <a:pPr algn="ctr">
              <a:lnSpc>
                <a:spcPct val="90000"/>
              </a:lnSpc>
              <a:spcBef>
                <a:spcPct val="0"/>
              </a:spcBef>
            </a:pPr>
            <a:r>
              <a:rPr lang="it-IT" sz="1200" b="1" dirty="0">
                <a:solidFill>
                  <a:srgbClr val="C00000"/>
                </a:solidFill>
              </a:rPr>
              <a:t>Visite tecniche</a:t>
            </a:r>
          </a:p>
        </p:txBody>
      </p:sp>
      <p:sp>
        <p:nvSpPr>
          <p:cNvPr id="46" name="Parentesi quadra aperta 45"/>
          <p:cNvSpPr/>
          <p:nvPr/>
        </p:nvSpPr>
        <p:spPr>
          <a:xfrm rot="16200000">
            <a:off x="4786959" y="1519385"/>
            <a:ext cx="110226" cy="797803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7" name="Rettangolo 46"/>
          <p:cNvSpPr/>
          <p:nvPr/>
        </p:nvSpPr>
        <p:spPr>
          <a:xfrm>
            <a:off x="3135654" y="5619561"/>
            <a:ext cx="2328266" cy="757130"/>
          </a:xfrm>
          <a:prstGeom prst="rect">
            <a:avLst/>
          </a:prstGeom>
        </p:spPr>
        <p:txBody>
          <a:bodyPr wrap="none">
            <a:spAutoFit/>
          </a:bodyPr>
          <a:lstStyle/>
          <a:p>
            <a:pPr algn="ctr">
              <a:lnSpc>
                <a:spcPct val="90000"/>
              </a:lnSpc>
              <a:spcBef>
                <a:spcPct val="0"/>
              </a:spcBef>
            </a:pPr>
            <a:r>
              <a:rPr lang="it-IT" sz="1200" dirty="0"/>
              <a:t>Registrazione ad Iniziativa</a:t>
            </a:r>
          </a:p>
          <a:p>
            <a:pPr algn="ctr">
              <a:lnSpc>
                <a:spcPct val="90000"/>
              </a:lnSpc>
              <a:spcBef>
                <a:spcPct val="0"/>
              </a:spcBef>
            </a:pPr>
            <a:r>
              <a:rPr lang="it-IT" sz="1200" dirty="0"/>
              <a:t>Partecipazione ai Moduli formativi</a:t>
            </a:r>
          </a:p>
          <a:p>
            <a:pPr algn="ctr">
              <a:lnSpc>
                <a:spcPct val="90000"/>
              </a:lnSpc>
              <a:spcBef>
                <a:spcPct val="0"/>
              </a:spcBef>
            </a:pPr>
            <a:r>
              <a:rPr lang="it-IT" sz="1200" dirty="0"/>
              <a:t>Inserimento disponibilità visite</a:t>
            </a:r>
          </a:p>
          <a:p>
            <a:pPr algn="ctr">
              <a:lnSpc>
                <a:spcPct val="90000"/>
              </a:lnSpc>
              <a:spcBef>
                <a:spcPct val="0"/>
              </a:spcBef>
            </a:pPr>
            <a:r>
              <a:rPr lang="it-IT" sz="1200" dirty="0"/>
              <a:t>Partecipazione a Piazze </a:t>
            </a:r>
          </a:p>
        </p:txBody>
      </p:sp>
      <p:sp>
        <p:nvSpPr>
          <p:cNvPr id="48" name="Parentesi quadra aperta 47"/>
          <p:cNvSpPr/>
          <p:nvPr/>
        </p:nvSpPr>
        <p:spPr>
          <a:xfrm rot="5400000">
            <a:off x="10184240" y="1474472"/>
            <a:ext cx="106864" cy="2747050"/>
          </a:xfrm>
          <a:prstGeom prst="leftBracket">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9" name="Rettangolo 48"/>
          <p:cNvSpPr/>
          <p:nvPr/>
        </p:nvSpPr>
        <p:spPr>
          <a:xfrm>
            <a:off x="8842933" y="2401504"/>
            <a:ext cx="2656881" cy="258532"/>
          </a:xfrm>
          <a:prstGeom prst="rect">
            <a:avLst/>
          </a:prstGeom>
        </p:spPr>
        <p:txBody>
          <a:bodyPr wrap="none">
            <a:spAutoFit/>
          </a:bodyPr>
          <a:lstStyle/>
          <a:p>
            <a:pPr algn="ctr">
              <a:lnSpc>
                <a:spcPct val="90000"/>
              </a:lnSpc>
              <a:spcBef>
                <a:spcPct val="0"/>
              </a:spcBef>
            </a:pPr>
            <a:r>
              <a:rPr lang="it-IT" sz="1200" dirty="0"/>
              <a:t>Svolgimento visite tecniche informative</a:t>
            </a:r>
          </a:p>
        </p:txBody>
      </p:sp>
    </p:spTree>
    <p:extLst>
      <p:ext uri="{BB962C8B-B14F-4D97-AF65-F5344CB8AC3E}">
        <p14:creationId xmlns:p14="http://schemas.microsoft.com/office/powerpoint/2010/main" val="470814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6113E31D-E2AB-40D1-8B51-AFA5AFEF393A}" type="slidenum">
              <a:rPr lang="en-US" smtClean="0"/>
              <a:pPr/>
              <a:t>30</a:t>
            </a:fld>
            <a:endParaRPr lang="en-US" dirty="0"/>
          </a:p>
        </p:txBody>
      </p:sp>
      <p:sp>
        <p:nvSpPr>
          <p:cNvPr id="7" name="Rettangolo 6"/>
          <p:cNvSpPr/>
          <p:nvPr/>
        </p:nvSpPr>
        <p:spPr>
          <a:xfrm>
            <a:off x="1116539" y="1937589"/>
            <a:ext cx="10398125" cy="4324261"/>
          </a:xfrm>
          <a:prstGeom prst="rect">
            <a:avLst/>
          </a:prstGeom>
        </p:spPr>
        <p:txBody>
          <a:bodyPr wrap="square">
            <a:spAutoFit/>
          </a:bodyPr>
          <a:lstStyle/>
          <a:p>
            <a:pPr>
              <a:lnSpc>
                <a:spcPts val="3000"/>
              </a:lnSpc>
            </a:pPr>
            <a:r>
              <a:rPr lang="it-IT" sz="2000" dirty="0">
                <a:solidFill>
                  <a:schemeClr val="tx1">
                    <a:lumMod val="75000"/>
                    <a:lumOff val="25000"/>
                  </a:schemeClr>
                </a:solidFill>
              </a:rPr>
              <a:t>Il Professionista incaricato di una visita verrà selezionato in </a:t>
            </a:r>
            <a:r>
              <a:rPr lang="it-IT" sz="2000" b="1" dirty="0">
                <a:solidFill>
                  <a:srgbClr val="C00000"/>
                </a:solidFill>
              </a:rPr>
              <a:t>maniera random </a:t>
            </a:r>
            <a:r>
              <a:rPr lang="it-IT" sz="2000" dirty="0">
                <a:solidFill>
                  <a:schemeClr val="tx1">
                    <a:lumMod val="75000"/>
                    <a:lumOff val="25000"/>
                  </a:schemeClr>
                </a:solidFill>
              </a:rPr>
              <a:t>dalla piattaforma all’interno di un gruppo di professionisti che soddisfano contemporaneamente i seguenti </a:t>
            </a:r>
            <a:r>
              <a:rPr lang="it-IT" sz="2000" b="1" dirty="0">
                <a:solidFill>
                  <a:srgbClr val="C00000"/>
                </a:solidFill>
              </a:rPr>
              <a:t>Requisiti</a:t>
            </a:r>
            <a:r>
              <a:rPr lang="it-IT" sz="2000" dirty="0">
                <a:solidFill>
                  <a:schemeClr val="tx1">
                    <a:lumMod val="75000"/>
                    <a:lumOff val="25000"/>
                  </a:schemeClr>
                </a:solidFill>
              </a:rPr>
              <a:t>:</a:t>
            </a:r>
          </a:p>
          <a:p>
            <a:pPr lvl="1">
              <a:lnSpc>
                <a:spcPts val="3000"/>
              </a:lnSpc>
            </a:pPr>
            <a:r>
              <a:rPr lang="it-IT" sz="2000" dirty="0">
                <a:solidFill>
                  <a:schemeClr val="tx1">
                    <a:lumMod val="75000"/>
                    <a:lumOff val="25000"/>
                  </a:schemeClr>
                </a:solidFill>
              </a:rPr>
              <a:t>Essere iscritto all’Ordine della Provincia del luogo della visita</a:t>
            </a:r>
          </a:p>
          <a:p>
            <a:pPr lvl="1">
              <a:lnSpc>
                <a:spcPts val="3000"/>
              </a:lnSpc>
            </a:pPr>
            <a:r>
              <a:rPr lang="it-IT" sz="2000" dirty="0">
                <a:solidFill>
                  <a:schemeClr val="tx1">
                    <a:lumMod val="75000"/>
                    <a:lumOff val="25000"/>
                  </a:schemeClr>
                </a:solidFill>
              </a:rPr>
              <a:t>Aver inserito come domicilio lavorativo la città nel quale si trova l’immobile </a:t>
            </a:r>
          </a:p>
          <a:p>
            <a:pPr lvl="1">
              <a:lnSpc>
                <a:spcPts val="3000"/>
              </a:lnSpc>
            </a:pPr>
            <a:r>
              <a:rPr lang="it-IT" sz="2000" dirty="0">
                <a:solidFill>
                  <a:schemeClr val="tx1">
                    <a:lumMod val="75000"/>
                    <a:lumOff val="25000"/>
                  </a:schemeClr>
                </a:solidFill>
              </a:rPr>
              <a:t>Avere una disponibilità di calendario per la visita coincidente con quella richiesta dal Cittadino</a:t>
            </a:r>
          </a:p>
          <a:p>
            <a:pPr lvl="1">
              <a:lnSpc>
                <a:spcPts val="3000"/>
              </a:lnSpc>
            </a:pPr>
            <a:r>
              <a:rPr lang="it-IT" sz="2000" dirty="0">
                <a:solidFill>
                  <a:schemeClr val="tx1">
                    <a:lumMod val="75000"/>
                    <a:lumOff val="25000"/>
                  </a:schemeClr>
                </a:solidFill>
              </a:rPr>
              <a:t>Essere idoneo alla tipologia di immobile oggetto della visita sulla base della propria </a:t>
            </a:r>
            <a:r>
              <a:rPr lang="it-IT" sz="2000" dirty="0" err="1">
                <a:solidFill>
                  <a:schemeClr val="tx1">
                    <a:lumMod val="75000"/>
                    <a:lumOff val="25000"/>
                  </a:schemeClr>
                </a:solidFill>
              </a:rPr>
              <a:t>expertice</a:t>
            </a:r>
            <a:r>
              <a:rPr lang="it-IT" sz="2000" dirty="0">
                <a:solidFill>
                  <a:schemeClr val="tx1">
                    <a:lumMod val="75000"/>
                    <a:lumOff val="25000"/>
                  </a:schemeClr>
                </a:solidFill>
              </a:rPr>
              <a:t> professionale </a:t>
            </a:r>
            <a:r>
              <a:rPr lang="it-IT" sz="2000" dirty="0" err="1">
                <a:solidFill>
                  <a:schemeClr val="tx1">
                    <a:lumMod val="75000"/>
                    <a:lumOff val="25000"/>
                  </a:schemeClr>
                </a:solidFill>
              </a:rPr>
              <a:t>autodichiarata</a:t>
            </a:r>
            <a:endParaRPr lang="it-IT" sz="2000" dirty="0">
              <a:solidFill>
                <a:schemeClr val="tx1">
                  <a:lumMod val="75000"/>
                  <a:lumOff val="25000"/>
                </a:schemeClr>
              </a:solidFill>
            </a:endParaRPr>
          </a:p>
          <a:p>
            <a:pPr lvl="1">
              <a:lnSpc>
                <a:spcPts val="3000"/>
              </a:lnSpc>
            </a:pPr>
            <a:r>
              <a:rPr lang="it-IT" sz="2000" dirty="0">
                <a:solidFill>
                  <a:schemeClr val="tx1">
                    <a:lumMod val="75000"/>
                    <a:lumOff val="25000"/>
                  </a:schemeClr>
                </a:solidFill>
              </a:rPr>
              <a:t>Aver svolto o prenotato il minor numero di visite</a:t>
            </a:r>
          </a:p>
          <a:p>
            <a:pPr>
              <a:lnSpc>
                <a:spcPts val="3000"/>
              </a:lnSpc>
            </a:pPr>
            <a:r>
              <a:rPr lang="it-IT" sz="2000" dirty="0">
                <a:solidFill>
                  <a:schemeClr val="tx1">
                    <a:lumMod val="75000"/>
                    <a:lumOff val="25000"/>
                  </a:schemeClr>
                </a:solidFill>
              </a:rPr>
              <a:t>In caso di assenza di Professionisti domiciliati nella città oggetto della visita la piattaforma invierà la richiesta a quelli che in fase di iscrizione abbiano dato una disponibilità a fare visite entro una fascia chilometrica che comprenda la sede dell’immobile</a:t>
            </a:r>
          </a:p>
        </p:txBody>
      </p:sp>
      <p:sp>
        <p:nvSpPr>
          <p:cNvPr id="11" name="Ovale 10"/>
          <p:cNvSpPr/>
          <p:nvPr/>
        </p:nvSpPr>
        <p:spPr>
          <a:xfrm>
            <a:off x="1345044" y="2897995"/>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2" name="Ovale 11">
            <a:extLst>
              <a:ext uri="{FF2B5EF4-FFF2-40B4-BE49-F238E27FC236}">
                <a16:creationId xmlns:a16="http://schemas.microsoft.com/office/drawing/2014/main" xmlns="" id="{7182DF47-F419-4F69-A669-D89A2F7E84D5}"/>
              </a:ext>
            </a:extLst>
          </p:cNvPr>
          <p:cNvSpPr/>
          <p:nvPr/>
        </p:nvSpPr>
        <p:spPr>
          <a:xfrm>
            <a:off x="1345044" y="3308408"/>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3" name="Ovale 12"/>
          <p:cNvSpPr/>
          <p:nvPr/>
        </p:nvSpPr>
        <p:spPr>
          <a:xfrm>
            <a:off x="1345044" y="3682586"/>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4" name="Ovale 13"/>
          <p:cNvSpPr/>
          <p:nvPr/>
        </p:nvSpPr>
        <p:spPr>
          <a:xfrm>
            <a:off x="1345044" y="4055396"/>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5" name="Ovale 14"/>
          <p:cNvSpPr/>
          <p:nvPr/>
        </p:nvSpPr>
        <p:spPr>
          <a:xfrm>
            <a:off x="1345044" y="4838479"/>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16" name="Immagine 15"/>
          <p:cNvPicPr>
            <a:picLocks noChangeAspect="1"/>
          </p:cNvPicPr>
          <p:nvPr/>
        </p:nvPicPr>
        <p:blipFill>
          <a:blip r:embed="rId2"/>
          <a:stretch>
            <a:fillRect/>
          </a:stretch>
        </p:blipFill>
        <p:spPr>
          <a:xfrm rot="16200000">
            <a:off x="-2853532" y="2853531"/>
            <a:ext cx="6329363" cy="622300"/>
          </a:xfrm>
          <a:prstGeom prst="rect">
            <a:avLst/>
          </a:prstGeom>
        </p:spPr>
      </p:pic>
      <p:sp>
        <p:nvSpPr>
          <p:cNvPr id="17"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8" name="Titolo 1"/>
          <p:cNvSpPr>
            <a:spLocks noGrp="1"/>
          </p:cNvSpPr>
          <p:nvPr>
            <p:ph type="title"/>
          </p:nvPr>
        </p:nvSpPr>
        <p:spPr>
          <a:xfrm>
            <a:off x="1097279" y="553032"/>
            <a:ext cx="7047654" cy="937079"/>
          </a:xfrm>
        </p:spPr>
        <p:txBody>
          <a:bodyPr anchor="ctr" anchorCtr="0">
            <a:normAutofit/>
          </a:bodyPr>
          <a:lstStyle/>
          <a:p>
            <a:r>
              <a:rPr lang="it-IT" sz="4000" dirty="0">
                <a:solidFill>
                  <a:srgbClr val="C00000"/>
                </a:solidFill>
              </a:rPr>
              <a:t>Modalità di assegnazione visite</a:t>
            </a:r>
          </a:p>
        </p:txBody>
      </p:sp>
      <p:sp>
        <p:nvSpPr>
          <p:cNvPr id="19" name="Rettangolo 18"/>
          <p:cNvSpPr/>
          <p:nvPr/>
        </p:nvSpPr>
        <p:spPr>
          <a:xfrm>
            <a:off x="1133974" y="1187571"/>
            <a:ext cx="3410806" cy="535531"/>
          </a:xfrm>
          <a:prstGeom prst="rect">
            <a:avLst/>
          </a:prstGeom>
        </p:spPr>
        <p:txBody>
          <a:bodyPr wrap="none">
            <a:noAutofit/>
          </a:bodyPr>
          <a:lstStyle/>
          <a:p>
            <a:pPr algn="just">
              <a:lnSpc>
                <a:spcPct val="120000"/>
              </a:lnSpc>
              <a:spcBef>
                <a:spcPct val="0"/>
              </a:spcBef>
            </a:pPr>
            <a:r>
              <a:rPr lang="it-IT" sz="2400" b="1" dirty="0">
                <a:solidFill>
                  <a:srgbClr val="C00000"/>
                </a:solidFill>
              </a:rPr>
              <a:t>Algoritmo assegnazione</a:t>
            </a:r>
          </a:p>
        </p:txBody>
      </p:sp>
      <p:pic>
        <p:nvPicPr>
          <p:cNvPr id="21" name="Immagin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582" y="106598"/>
            <a:ext cx="1900901" cy="1390261"/>
          </a:xfrm>
          <a:prstGeom prst="rect">
            <a:avLst/>
          </a:prstGeom>
        </p:spPr>
      </p:pic>
    </p:spTree>
    <p:extLst>
      <p:ext uri="{BB962C8B-B14F-4D97-AF65-F5344CB8AC3E}">
        <p14:creationId xmlns:p14="http://schemas.microsoft.com/office/powerpoint/2010/main" val="2106507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6113E31D-E2AB-40D1-8B51-AFA5AFEF393A}" type="slidenum">
              <a:rPr lang="en-US" smtClean="0"/>
              <a:pPr/>
              <a:t>31</a:t>
            </a:fld>
            <a:endParaRPr lang="en-US" dirty="0"/>
          </a:p>
        </p:txBody>
      </p:sp>
      <p:sp>
        <p:nvSpPr>
          <p:cNvPr id="7" name="Rettangolo 6"/>
          <p:cNvSpPr/>
          <p:nvPr/>
        </p:nvSpPr>
        <p:spPr>
          <a:xfrm>
            <a:off x="1097280" y="1954209"/>
            <a:ext cx="10397736" cy="3939540"/>
          </a:xfrm>
          <a:prstGeom prst="rect">
            <a:avLst/>
          </a:prstGeom>
        </p:spPr>
        <p:txBody>
          <a:bodyPr wrap="square">
            <a:spAutoFit/>
          </a:bodyPr>
          <a:lstStyle/>
          <a:p>
            <a:pPr>
              <a:lnSpc>
                <a:spcPts val="3000"/>
              </a:lnSpc>
            </a:pPr>
            <a:r>
              <a:rPr lang="it-IT" sz="2000" dirty="0">
                <a:solidFill>
                  <a:schemeClr val="tx1">
                    <a:lumMod val="75000"/>
                    <a:lumOff val="25000"/>
                  </a:schemeClr>
                </a:solidFill>
              </a:rPr>
              <a:t>Quando un Professionista prende in carico una richiesta il sistema invia al richiedente una comunicazione che lo: </a:t>
            </a:r>
          </a:p>
          <a:p>
            <a:pPr lvl="1">
              <a:lnSpc>
                <a:spcPts val="3000"/>
              </a:lnSpc>
            </a:pPr>
            <a:r>
              <a:rPr lang="it-IT" sz="2000" dirty="0">
                <a:solidFill>
                  <a:schemeClr val="tx1">
                    <a:lumMod val="75000"/>
                    <a:lumOff val="25000"/>
                  </a:schemeClr>
                </a:solidFill>
              </a:rPr>
              <a:t>informa sull’identità del Professionista che è stato incaricato fornendogli: </a:t>
            </a:r>
          </a:p>
          <a:p>
            <a:pPr lvl="1">
              <a:lnSpc>
                <a:spcPts val="3000"/>
              </a:lnSpc>
            </a:pPr>
            <a:r>
              <a:rPr lang="it-IT" sz="2000" dirty="0">
                <a:solidFill>
                  <a:srgbClr val="C00000"/>
                </a:solidFill>
              </a:rPr>
              <a:t>Nome, Cognome, Professione, Ordine di appartenenza, Numero di iscrizione all’Albo</a:t>
            </a:r>
          </a:p>
          <a:p>
            <a:pPr lvl="1">
              <a:lnSpc>
                <a:spcPts val="3000"/>
              </a:lnSpc>
            </a:pPr>
            <a:r>
              <a:rPr lang="it-IT" sz="2000" dirty="0">
                <a:solidFill>
                  <a:schemeClr val="tx1">
                    <a:lumMod val="75000"/>
                    <a:lumOff val="25000"/>
                  </a:schemeClr>
                </a:solidFill>
              </a:rPr>
              <a:t>avvisa che sarà contattato entro i successivi 5 direttamente dal Professionista per concordare la visita</a:t>
            </a:r>
          </a:p>
          <a:p>
            <a:pPr marL="285750" indent="-285750">
              <a:lnSpc>
                <a:spcPts val="3000"/>
              </a:lnSpc>
              <a:buFont typeface="Arial" charset="0"/>
              <a:buChar char="•"/>
            </a:pPr>
            <a:endParaRPr lang="it-IT" sz="2000" dirty="0">
              <a:solidFill>
                <a:schemeClr val="tx1">
                  <a:lumMod val="75000"/>
                  <a:lumOff val="25000"/>
                </a:schemeClr>
              </a:solidFill>
            </a:endParaRPr>
          </a:p>
          <a:p>
            <a:pPr lvl="0">
              <a:lnSpc>
                <a:spcPts val="3000"/>
              </a:lnSpc>
            </a:pPr>
            <a:r>
              <a:rPr lang="it-IT" sz="2000" dirty="0">
                <a:solidFill>
                  <a:schemeClr val="tx1">
                    <a:lumMod val="75000"/>
                    <a:lumOff val="25000"/>
                  </a:schemeClr>
                </a:solidFill>
              </a:rPr>
              <a:t>Il Professionista contatterà il richiedente telefonicamente/email e fisserà l’incontro</a:t>
            </a:r>
          </a:p>
          <a:p>
            <a:pPr>
              <a:lnSpc>
                <a:spcPts val="3000"/>
              </a:lnSpc>
            </a:pPr>
            <a:r>
              <a:rPr lang="it-IT" sz="2000" dirty="0">
                <a:solidFill>
                  <a:schemeClr val="tx1">
                    <a:lumMod val="75000"/>
                    <a:lumOff val="25000"/>
                  </a:schemeClr>
                </a:solidFill>
              </a:rPr>
              <a:t>Nel caso in cui le parti si siano sentite e abbiano deciso di fissare l’incontro dopo i 3gg è comunque necessario per il Professionista fissare una data nel sistema e modificarla successivamente</a:t>
            </a:r>
          </a:p>
        </p:txBody>
      </p:sp>
      <p:sp>
        <p:nvSpPr>
          <p:cNvPr id="11" name="Ovale 10"/>
          <p:cNvSpPr/>
          <p:nvPr/>
        </p:nvSpPr>
        <p:spPr>
          <a:xfrm>
            <a:off x="1260989" y="2911335"/>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2" name="Ovale 11">
            <a:extLst>
              <a:ext uri="{FF2B5EF4-FFF2-40B4-BE49-F238E27FC236}">
                <a16:creationId xmlns:a16="http://schemas.microsoft.com/office/drawing/2014/main" xmlns="" id="{7182DF47-F419-4F69-A669-D89A2F7E84D5}"/>
              </a:ext>
            </a:extLst>
          </p:cNvPr>
          <p:cNvSpPr/>
          <p:nvPr/>
        </p:nvSpPr>
        <p:spPr>
          <a:xfrm>
            <a:off x="1262994" y="3711967"/>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8" name="Immagine 7"/>
          <p:cNvPicPr>
            <a:picLocks noChangeAspect="1"/>
          </p:cNvPicPr>
          <p:nvPr/>
        </p:nvPicPr>
        <p:blipFill>
          <a:blip r:embed="rId2"/>
          <a:stretch>
            <a:fillRect/>
          </a:stretch>
        </p:blipFill>
        <p:spPr>
          <a:xfrm rot="16200000">
            <a:off x="-2853532" y="2853531"/>
            <a:ext cx="6329363" cy="622300"/>
          </a:xfrm>
          <a:prstGeom prst="rect">
            <a:avLst/>
          </a:prstGeom>
        </p:spPr>
      </p:pic>
      <p:sp>
        <p:nvSpPr>
          <p:cNvPr id="9"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4" name="Titolo 1"/>
          <p:cNvSpPr>
            <a:spLocks noGrp="1"/>
          </p:cNvSpPr>
          <p:nvPr>
            <p:ph type="title"/>
          </p:nvPr>
        </p:nvSpPr>
        <p:spPr>
          <a:xfrm>
            <a:off x="1097280" y="553032"/>
            <a:ext cx="7691120" cy="937079"/>
          </a:xfrm>
        </p:spPr>
        <p:txBody>
          <a:bodyPr anchor="ctr" anchorCtr="0">
            <a:normAutofit/>
          </a:bodyPr>
          <a:lstStyle/>
          <a:p>
            <a:r>
              <a:rPr lang="it-IT" sz="4000" dirty="0">
                <a:solidFill>
                  <a:srgbClr val="C00000"/>
                </a:solidFill>
              </a:rPr>
              <a:t>Come viene fissata una visita</a:t>
            </a:r>
          </a:p>
        </p:txBody>
      </p:sp>
      <p:sp>
        <p:nvSpPr>
          <p:cNvPr id="15" name="Rettangolo 14"/>
          <p:cNvSpPr/>
          <p:nvPr/>
        </p:nvSpPr>
        <p:spPr>
          <a:xfrm>
            <a:off x="1133974" y="1187571"/>
            <a:ext cx="5292226" cy="535531"/>
          </a:xfrm>
          <a:prstGeom prst="rect">
            <a:avLst/>
          </a:prstGeom>
        </p:spPr>
        <p:txBody>
          <a:bodyPr wrap="none">
            <a:noAutofit/>
          </a:bodyPr>
          <a:lstStyle/>
          <a:p>
            <a:pPr algn="just">
              <a:lnSpc>
                <a:spcPct val="120000"/>
              </a:lnSpc>
              <a:spcBef>
                <a:spcPct val="0"/>
              </a:spcBef>
            </a:pPr>
            <a:r>
              <a:rPr lang="it-IT" sz="2400" b="1" dirty="0">
                <a:solidFill>
                  <a:srgbClr val="C00000"/>
                </a:solidFill>
              </a:rPr>
              <a:t>Interazione Professionista/Richiedente</a:t>
            </a:r>
          </a:p>
        </p:txBody>
      </p:sp>
      <p:pic>
        <p:nvPicPr>
          <p:cNvPr id="16" name="Immagin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582" y="106598"/>
            <a:ext cx="1900901" cy="1390261"/>
          </a:xfrm>
          <a:prstGeom prst="rect">
            <a:avLst/>
          </a:prstGeom>
        </p:spPr>
      </p:pic>
    </p:spTree>
    <p:extLst>
      <p:ext uri="{BB962C8B-B14F-4D97-AF65-F5344CB8AC3E}">
        <p14:creationId xmlns:p14="http://schemas.microsoft.com/office/powerpoint/2010/main" val="1773134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6113E31D-E2AB-40D1-8B51-AFA5AFEF393A}" type="slidenum">
              <a:rPr lang="en-US" smtClean="0"/>
              <a:pPr/>
              <a:t>32</a:t>
            </a:fld>
            <a:endParaRPr lang="en-US" dirty="0"/>
          </a:p>
        </p:txBody>
      </p:sp>
      <p:sp>
        <p:nvSpPr>
          <p:cNvPr id="7" name="Rettangolo 6"/>
          <p:cNvSpPr/>
          <p:nvPr/>
        </p:nvSpPr>
        <p:spPr>
          <a:xfrm>
            <a:off x="1125856" y="1942953"/>
            <a:ext cx="10397736" cy="3785652"/>
          </a:xfrm>
          <a:prstGeom prst="rect">
            <a:avLst/>
          </a:prstGeom>
        </p:spPr>
        <p:txBody>
          <a:bodyPr wrap="square">
            <a:spAutoFit/>
          </a:bodyPr>
          <a:lstStyle/>
          <a:p>
            <a:pPr lvl="0">
              <a:buNone/>
            </a:pPr>
            <a:r>
              <a:rPr lang="it-IT" sz="2000" dirty="0">
                <a:solidFill>
                  <a:schemeClr val="tx1">
                    <a:lumMod val="75000"/>
                    <a:lumOff val="25000"/>
                  </a:schemeClr>
                </a:solidFill>
              </a:rPr>
              <a:t>Una volta che le parti avranno concordato l’incontro, il Professionista inserirà l’appuntamento nel calendario delle sue visite tecniche mediante un‘apposita funzione disponibile nell’area del portale riservata ai Professionisti </a:t>
            </a:r>
          </a:p>
          <a:p>
            <a:pPr lvl="0">
              <a:buNone/>
            </a:pPr>
            <a:endParaRPr lang="it-IT" sz="2000" dirty="0">
              <a:solidFill>
                <a:schemeClr val="tx1">
                  <a:lumMod val="75000"/>
                  <a:lumOff val="25000"/>
                </a:schemeClr>
              </a:solidFill>
            </a:endParaRPr>
          </a:p>
          <a:p>
            <a:r>
              <a:rPr lang="it-IT" sz="2000" dirty="0">
                <a:solidFill>
                  <a:schemeClr val="tx1">
                    <a:lumMod val="75000"/>
                    <a:lumOff val="25000"/>
                  </a:schemeClr>
                </a:solidFill>
              </a:rPr>
              <a:t>Solo in quel momento il richiedente riceverà un messaggio di conferma dell’appuntamento (serve anche come fattore di sicurezza per confermare al Cittadino che la persona che lo ha contattato è  realmente un Professionista che prende parte all’iniziativa) </a:t>
            </a:r>
          </a:p>
          <a:p>
            <a:endParaRPr lang="it-IT" sz="2000" dirty="0">
              <a:solidFill>
                <a:schemeClr val="tx1">
                  <a:lumMod val="75000"/>
                  <a:lumOff val="25000"/>
                </a:schemeClr>
              </a:solidFill>
            </a:endParaRPr>
          </a:p>
          <a:p>
            <a:pPr lvl="0"/>
            <a:r>
              <a:rPr lang="it-IT" sz="2000" dirty="0">
                <a:solidFill>
                  <a:schemeClr val="tx1">
                    <a:lumMod val="75000"/>
                    <a:lumOff val="25000"/>
                  </a:schemeClr>
                </a:solidFill>
              </a:rPr>
              <a:t>Dopo aver fissato la data, eventuali modifiche e richieste di informazioni saranno gestite direttamente tra le parti senza l’utilizzo della piattaforma ne da parte del Professionista ne da parte del richiedente</a:t>
            </a:r>
          </a:p>
          <a:p>
            <a:r>
              <a:rPr lang="it-IT" sz="2000" dirty="0">
                <a:solidFill>
                  <a:schemeClr val="tx1">
                    <a:lumMod val="75000"/>
                    <a:lumOff val="25000"/>
                  </a:schemeClr>
                </a:solidFill>
              </a:rPr>
              <a:t>  </a:t>
            </a:r>
          </a:p>
        </p:txBody>
      </p:sp>
      <p:pic>
        <p:nvPicPr>
          <p:cNvPr id="6" name="Immagine 5"/>
          <p:cNvPicPr>
            <a:picLocks noChangeAspect="1"/>
          </p:cNvPicPr>
          <p:nvPr/>
        </p:nvPicPr>
        <p:blipFill>
          <a:blip r:embed="rId2"/>
          <a:stretch>
            <a:fillRect/>
          </a:stretch>
        </p:blipFill>
        <p:spPr>
          <a:xfrm rot="16200000">
            <a:off x="-2853532" y="2853531"/>
            <a:ext cx="6329363" cy="622300"/>
          </a:xfrm>
          <a:prstGeom prst="rect">
            <a:avLst/>
          </a:prstGeom>
        </p:spPr>
      </p:pic>
      <p:sp>
        <p:nvSpPr>
          <p:cNvPr id="8"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1" name="Titolo 1"/>
          <p:cNvSpPr>
            <a:spLocks noGrp="1"/>
          </p:cNvSpPr>
          <p:nvPr>
            <p:ph type="title"/>
          </p:nvPr>
        </p:nvSpPr>
        <p:spPr>
          <a:xfrm>
            <a:off x="1097280" y="553032"/>
            <a:ext cx="7691120" cy="937079"/>
          </a:xfrm>
        </p:spPr>
        <p:txBody>
          <a:bodyPr anchor="ctr" anchorCtr="0">
            <a:normAutofit/>
          </a:bodyPr>
          <a:lstStyle/>
          <a:p>
            <a:r>
              <a:rPr lang="it-IT" sz="4000" dirty="0">
                <a:solidFill>
                  <a:srgbClr val="C00000"/>
                </a:solidFill>
              </a:rPr>
              <a:t>Come viene fissata una visita</a:t>
            </a:r>
          </a:p>
        </p:txBody>
      </p:sp>
      <p:sp>
        <p:nvSpPr>
          <p:cNvPr id="12" name="Rettangolo 11"/>
          <p:cNvSpPr/>
          <p:nvPr/>
        </p:nvSpPr>
        <p:spPr>
          <a:xfrm>
            <a:off x="1133974" y="1187571"/>
            <a:ext cx="5292226" cy="535531"/>
          </a:xfrm>
          <a:prstGeom prst="rect">
            <a:avLst/>
          </a:prstGeom>
        </p:spPr>
        <p:txBody>
          <a:bodyPr wrap="none">
            <a:noAutofit/>
          </a:bodyPr>
          <a:lstStyle/>
          <a:p>
            <a:pPr algn="just">
              <a:lnSpc>
                <a:spcPct val="120000"/>
              </a:lnSpc>
              <a:spcBef>
                <a:spcPct val="0"/>
              </a:spcBef>
            </a:pPr>
            <a:r>
              <a:rPr lang="it-IT" sz="2400" b="1" dirty="0">
                <a:solidFill>
                  <a:srgbClr val="C00000"/>
                </a:solidFill>
              </a:rPr>
              <a:t>Interazione Professionista/Richiedente</a:t>
            </a:r>
          </a:p>
        </p:txBody>
      </p:sp>
      <p:pic>
        <p:nvPicPr>
          <p:cNvPr id="14" name="Immagin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582" y="106598"/>
            <a:ext cx="1900901" cy="1390261"/>
          </a:xfrm>
          <a:prstGeom prst="rect">
            <a:avLst/>
          </a:prstGeom>
        </p:spPr>
      </p:pic>
    </p:spTree>
    <p:extLst>
      <p:ext uri="{BB962C8B-B14F-4D97-AF65-F5344CB8AC3E}">
        <p14:creationId xmlns:p14="http://schemas.microsoft.com/office/powerpoint/2010/main" val="1765035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6113E31D-E2AB-40D1-8B51-AFA5AFEF393A}" type="slidenum">
              <a:rPr lang="en-US" smtClean="0"/>
              <a:pPr/>
              <a:t>33</a:t>
            </a:fld>
            <a:endParaRPr lang="en-US" dirty="0"/>
          </a:p>
        </p:txBody>
      </p:sp>
      <p:sp>
        <p:nvSpPr>
          <p:cNvPr id="7" name="Rettangolo 6"/>
          <p:cNvSpPr/>
          <p:nvPr/>
        </p:nvSpPr>
        <p:spPr>
          <a:xfrm>
            <a:off x="1140330" y="1915335"/>
            <a:ext cx="10115203" cy="3785652"/>
          </a:xfrm>
          <a:prstGeom prst="rect">
            <a:avLst/>
          </a:prstGeom>
        </p:spPr>
        <p:txBody>
          <a:bodyPr wrap="square">
            <a:spAutoFit/>
          </a:bodyPr>
          <a:lstStyle/>
          <a:p>
            <a:r>
              <a:rPr lang="it-IT" sz="2000" dirty="0">
                <a:solidFill>
                  <a:schemeClr val="tx1">
                    <a:lumMod val="75000"/>
                    <a:lumOff val="25000"/>
                  </a:schemeClr>
                </a:solidFill>
              </a:rPr>
              <a:t>Al fine di sensibilizzare il Cittadino sull’importanza di una migliore conoscenza dei fattori che incidono sulla sicurezza sismica della propria abitazione e su come poterla migliorare, il Professionista fornirà le seguenti informazioni contestualizzate all’immobile oggetto della visita:</a:t>
            </a:r>
          </a:p>
          <a:p>
            <a:endParaRPr lang="it-IT" sz="2000" dirty="0">
              <a:solidFill>
                <a:schemeClr val="tx1">
                  <a:lumMod val="75000"/>
                  <a:lumOff val="25000"/>
                </a:schemeClr>
              </a:solidFill>
            </a:endParaRPr>
          </a:p>
          <a:p>
            <a:pPr lvl="1"/>
            <a:r>
              <a:rPr lang="it-IT" sz="2000" dirty="0">
                <a:solidFill>
                  <a:schemeClr val="tx1">
                    <a:lumMod val="75000"/>
                    <a:lumOff val="25000"/>
                  </a:schemeClr>
                </a:solidFill>
              </a:rPr>
              <a:t>Classificazione sismica dell’area geografica in cui si trova l’immobile</a:t>
            </a:r>
          </a:p>
          <a:p>
            <a:pPr lvl="1"/>
            <a:r>
              <a:rPr lang="it-IT" sz="2000" dirty="0">
                <a:solidFill>
                  <a:schemeClr val="tx1">
                    <a:lumMod val="75000"/>
                    <a:lumOff val="25000"/>
                  </a:schemeClr>
                </a:solidFill>
              </a:rPr>
              <a:t>Modalità per acquisire una precisa classificazione sismica dell’immobile e in che cosa questa consista</a:t>
            </a:r>
          </a:p>
          <a:p>
            <a:pPr lvl="1"/>
            <a:r>
              <a:rPr lang="it-IT" sz="2000" dirty="0">
                <a:solidFill>
                  <a:schemeClr val="tx1">
                    <a:lumMod val="75000"/>
                    <a:lumOff val="25000"/>
                  </a:schemeClr>
                </a:solidFill>
              </a:rPr>
              <a:t>Fattori (es. zona di edificazione, anno di costruzione, tipologia di edificio, etc.) che incidono sul grado di sicurezza della sua abitazione</a:t>
            </a:r>
          </a:p>
          <a:p>
            <a:pPr lvl="1"/>
            <a:r>
              <a:rPr lang="it-IT" sz="2000" dirty="0">
                <a:solidFill>
                  <a:schemeClr val="tx1">
                    <a:lumMod val="75000"/>
                    <a:lumOff val="25000"/>
                  </a:schemeClr>
                </a:solidFill>
              </a:rPr>
              <a:t>Possibili lavori per la riduzione del rischio sismico che l’attuale sviluppo tecnologico consente di realizzare con minimo disagio per gli abitanti e con un contestuale miglioramento estetico degli edifici</a:t>
            </a:r>
          </a:p>
        </p:txBody>
      </p:sp>
      <p:sp>
        <p:nvSpPr>
          <p:cNvPr id="11" name="Ovale 10"/>
          <p:cNvSpPr/>
          <p:nvPr/>
        </p:nvSpPr>
        <p:spPr>
          <a:xfrm>
            <a:off x="1338217" y="3302679"/>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2" name="Ovale 11"/>
          <p:cNvSpPr/>
          <p:nvPr/>
        </p:nvSpPr>
        <p:spPr>
          <a:xfrm>
            <a:off x="1334004" y="4216326"/>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4" name="Ovale 13">
            <a:extLst>
              <a:ext uri="{FF2B5EF4-FFF2-40B4-BE49-F238E27FC236}">
                <a16:creationId xmlns:a16="http://schemas.microsoft.com/office/drawing/2014/main" xmlns="" id="{7182DF47-F419-4F69-A669-D89A2F7E84D5}"/>
              </a:ext>
            </a:extLst>
          </p:cNvPr>
          <p:cNvSpPr/>
          <p:nvPr/>
        </p:nvSpPr>
        <p:spPr>
          <a:xfrm>
            <a:off x="1341079" y="4836178"/>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5" name="Ovale 14">
            <a:extLst>
              <a:ext uri="{FF2B5EF4-FFF2-40B4-BE49-F238E27FC236}">
                <a16:creationId xmlns:a16="http://schemas.microsoft.com/office/drawing/2014/main" xmlns="" id="{0D8D3498-7632-4CA2-96EC-AF38C2C509EE}"/>
              </a:ext>
            </a:extLst>
          </p:cNvPr>
          <p:cNvSpPr/>
          <p:nvPr/>
        </p:nvSpPr>
        <p:spPr>
          <a:xfrm>
            <a:off x="1338650" y="3604807"/>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13" name="Immagine 12"/>
          <p:cNvPicPr>
            <a:picLocks noChangeAspect="1"/>
          </p:cNvPicPr>
          <p:nvPr/>
        </p:nvPicPr>
        <p:blipFill>
          <a:blip r:embed="rId2"/>
          <a:stretch>
            <a:fillRect/>
          </a:stretch>
        </p:blipFill>
        <p:spPr>
          <a:xfrm rot="16200000">
            <a:off x="-2853532" y="2853531"/>
            <a:ext cx="6329363" cy="622300"/>
          </a:xfrm>
          <a:prstGeom prst="rect">
            <a:avLst/>
          </a:prstGeom>
        </p:spPr>
      </p:pic>
      <p:sp>
        <p:nvSpPr>
          <p:cNvPr id="16"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7" name="Titolo 1"/>
          <p:cNvSpPr>
            <a:spLocks noGrp="1"/>
          </p:cNvSpPr>
          <p:nvPr>
            <p:ph type="title"/>
          </p:nvPr>
        </p:nvSpPr>
        <p:spPr>
          <a:xfrm>
            <a:off x="1097280" y="553032"/>
            <a:ext cx="7691120" cy="937079"/>
          </a:xfrm>
        </p:spPr>
        <p:txBody>
          <a:bodyPr anchor="ctr" anchorCtr="0">
            <a:normAutofit/>
          </a:bodyPr>
          <a:lstStyle/>
          <a:p>
            <a:r>
              <a:rPr lang="it-IT" sz="4000" dirty="0">
                <a:solidFill>
                  <a:srgbClr val="C00000"/>
                </a:solidFill>
              </a:rPr>
              <a:t>Svolgimento della visita informativa </a:t>
            </a:r>
          </a:p>
        </p:txBody>
      </p:sp>
      <p:sp>
        <p:nvSpPr>
          <p:cNvPr id="18" name="Rettangolo 17"/>
          <p:cNvSpPr/>
          <p:nvPr/>
        </p:nvSpPr>
        <p:spPr>
          <a:xfrm>
            <a:off x="1133974" y="1187571"/>
            <a:ext cx="5292226" cy="535531"/>
          </a:xfrm>
          <a:prstGeom prst="rect">
            <a:avLst/>
          </a:prstGeom>
        </p:spPr>
        <p:txBody>
          <a:bodyPr wrap="none">
            <a:noAutofit/>
          </a:bodyPr>
          <a:lstStyle/>
          <a:p>
            <a:pPr algn="just">
              <a:lnSpc>
                <a:spcPct val="120000"/>
              </a:lnSpc>
              <a:spcBef>
                <a:spcPct val="0"/>
              </a:spcBef>
            </a:pPr>
            <a:r>
              <a:rPr lang="it-IT" sz="2400" b="1" dirty="0">
                <a:solidFill>
                  <a:srgbClr val="C00000"/>
                </a:solidFill>
              </a:rPr>
              <a:t>Informazioni sui fattori di rischio</a:t>
            </a:r>
          </a:p>
        </p:txBody>
      </p:sp>
      <p:pic>
        <p:nvPicPr>
          <p:cNvPr id="21" name="Immagin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582" y="106598"/>
            <a:ext cx="1900901" cy="1390261"/>
          </a:xfrm>
          <a:prstGeom prst="rect">
            <a:avLst/>
          </a:prstGeom>
        </p:spPr>
      </p:pic>
    </p:spTree>
    <p:extLst>
      <p:ext uri="{BB962C8B-B14F-4D97-AF65-F5344CB8AC3E}">
        <p14:creationId xmlns:p14="http://schemas.microsoft.com/office/powerpoint/2010/main" val="2732057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6113E31D-E2AB-40D1-8B51-AFA5AFEF393A}" type="slidenum">
              <a:rPr lang="en-US" smtClean="0"/>
              <a:pPr/>
              <a:t>34</a:t>
            </a:fld>
            <a:endParaRPr lang="en-US" dirty="0"/>
          </a:p>
        </p:txBody>
      </p:sp>
      <p:sp>
        <p:nvSpPr>
          <p:cNvPr id="7" name="Rettangolo 6"/>
          <p:cNvSpPr/>
          <p:nvPr/>
        </p:nvSpPr>
        <p:spPr>
          <a:xfrm>
            <a:off x="1119602" y="1905115"/>
            <a:ext cx="10183398" cy="4093428"/>
          </a:xfrm>
          <a:prstGeom prst="rect">
            <a:avLst/>
          </a:prstGeom>
        </p:spPr>
        <p:txBody>
          <a:bodyPr wrap="square">
            <a:spAutoFit/>
          </a:bodyPr>
          <a:lstStyle/>
          <a:p>
            <a:r>
              <a:rPr lang="it-IT" sz="2000" dirty="0">
                <a:solidFill>
                  <a:schemeClr val="tx1">
                    <a:lumMod val="75000"/>
                    <a:lumOff val="25000"/>
                  </a:schemeClr>
                </a:solidFill>
              </a:rPr>
              <a:t>In relazione ai possibili lavori di riduzione del rischio sismico da eseguire si daranno le seguenti informazioni contestualizzate all’immobile:</a:t>
            </a:r>
          </a:p>
          <a:p>
            <a:endParaRPr lang="it-IT" sz="2000" dirty="0">
              <a:solidFill>
                <a:schemeClr val="tx1">
                  <a:lumMod val="75000"/>
                  <a:lumOff val="25000"/>
                </a:schemeClr>
              </a:solidFill>
            </a:endParaRPr>
          </a:p>
          <a:p>
            <a:pPr lvl="1"/>
            <a:r>
              <a:rPr lang="it-IT" sz="2000" dirty="0">
                <a:solidFill>
                  <a:schemeClr val="tx1">
                    <a:lumMod val="75000"/>
                    <a:lumOff val="25000"/>
                  </a:schemeClr>
                </a:solidFill>
              </a:rPr>
              <a:t>Ammissibilità dell’immobile ai benefici previsti dal Sisma Bonus</a:t>
            </a:r>
          </a:p>
          <a:p>
            <a:pPr lvl="1"/>
            <a:r>
              <a:rPr lang="it-IT" sz="2000" dirty="0">
                <a:solidFill>
                  <a:schemeClr val="tx1">
                    <a:lumMod val="75000"/>
                    <a:lumOff val="25000"/>
                  </a:schemeClr>
                </a:solidFill>
              </a:rPr>
              <a:t>Importo massimo previsto dal Sisma Bonus (fino all’85% dei costi se integrato con </a:t>
            </a:r>
            <a:r>
              <a:rPr lang="it-IT" sz="2000" dirty="0" err="1">
                <a:solidFill>
                  <a:schemeClr val="tx1">
                    <a:lumMod val="75000"/>
                    <a:lumOff val="25000"/>
                  </a:schemeClr>
                </a:solidFill>
              </a:rPr>
              <a:t>EcoBonus</a:t>
            </a:r>
            <a:r>
              <a:rPr lang="it-IT" sz="2000" dirty="0">
                <a:solidFill>
                  <a:schemeClr val="tx1">
                    <a:lumMod val="75000"/>
                    <a:lumOff val="25000"/>
                  </a:schemeClr>
                </a:solidFill>
              </a:rPr>
              <a:t>)</a:t>
            </a:r>
          </a:p>
          <a:p>
            <a:pPr lvl="1"/>
            <a:r>
              <a:rPr lang="it-IT" sz="2000" dirty="0">
                <a:solidFill>
                  <a:schemeClr val="tx1">
                    <a:lumMod val="75000"/>
                    <a:lumOff val="25000"/>
                  </a:schemeClr>
                </a:solidFill>
              </a:rPr>
              <a:t>Ripartizioni del beneficio fiscale in base ai costi sostenuti dai singoli e non dalla quota di proprietà</a:t>
            </a:r>
          </a:p>
          <a:p>
            <a:pPr lvl="1"/>
            <a:r>
              <a:rPr lang="it-IT" sz="2000" dirty="0">
                <a:solidFill>
                  <a:schemeClr val="tx1">
                    <a:lumMod val="75000"/>
                    <a:lumOff val="25000"/>
                  </a:schemeClr>
                </a:solidFill>
              </a:rPr>
              <a:t>Vincoli temporali per accedere ai benefici</a:t>
            </a:r>
          </a:p>
          <a:p>
            <a:pPr lvl="1"/>
            <a:r>
              <a:rPr lang="it-IT" sz="2000" dirty="0">
                <a:solidFill>
                  <a:schemeClr val="tx1">
                    <a:lumMod val="75000"/>
                    <a:lumOff val="25000"/>
                  </a:schemeClr>
                </a:solidFill>
              </a:rPr>
              <a:t>Tipologia dei lavori che beneficiano dell’agevolazione e di quelli a carco dei proprietari</a:t>
            </a:r>
          </a:p>
          <a:p>
            <a:pPr lvl="1"/>
            <a:r>
              <a:rPr lang="it-IT" sz="2000" dirty="0">
                <a:solidFill>
                  <a:schemeClr val="tx1">
                    <a:lumMod val="75000"/>
                    <a:lumOff val="25000"/>
                  </a:schemeClr>
                </a:solidFill>
              </a:rPr>
              <a:t>Modalità di ottenimento dell’agevolazione attraverso lo strumento del credito di imposta</a:t>
            </a:r>
          </a:p>
          <a:p>
            <a:pPr lvl="1"/>
            <a:r>
              <a:rPr lang="it-IT" sz="2000" dirty="0">
                <a:solidFill>
                  <a:schemeClr val="tx1">
                    <a:lumMod val="75000"/>
                    <a:lumOff val="25000"/>
                  </a:schemeClr>
                </a:solidFill>
              </a:rPr>
              <a:t>Procedure previste per l’ottenimento dei benefici fiscali</a:t>
            </a:r>
          </a:p>
          <a:p>
            <a:pPr lvl="1"/>
            <a:r>
              <a:rPr lang="it-IT" sz="2000" dirty="0">
                <a:solidFill>
                  <a:schemeClr val="tx1">
                    <a:lumMod val="75000"/>
                    <a:lumOff val="25000"/>
                  </a:schemeClr>
                </a:solidFill>
              </a:rPr>
              <a:t>Strumento della cessione del credito d’imposta per sostenere i lavori senza necessità di anticipi a carico dei committenti</a:t>
            </a:r>
          </a:p>
        </p:txBody>
      </p:sp>
      <p:sp>
        <p:nvSpPr>
          <p:cNvPr id="11" name="Ovale 10"/>
          <p:cNvSpPr/>
          <p:nvPr/>
        </p:nvSpPr>
        <p:spPr>
          <a:xfrm>
            <a:off x="1344727" y="3004897"/>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2" name="Ovale 11"/>
          <p:cNvSpPr/>
          <p:nvPr/>
        </p:nvSpPr>
        <p:spPr>
          <a:xfrm>
            <a:off x="1340514" y="3596653"/>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3" name="Ovale 12"/>
          <p:cNvSpPr/>
          <p:nvPr/>
        </p:nvSpPr>
        <p:spPr>
          <a:xfrm>
            <a:off x="1343928" y="4222733"/>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4" name="Ovale 13">
            <a:extLst>
              <a:ext uri="{FF2B5EF4-FFF2-40B4-BE49-F238E27FC236}">
                <a16:creationId xmlns:a16="http://schemas.microsoft.com/office/drawing/2014/main" xmlns="" id="{7182DF47-F419-4F69-A669-D89A2F7E84D5}"/>
              </a:ext>
            </a:extLst>
          </p:cNvPr>
          <p:cNvSpPr/>
          <p:nvPr/>
        </p:nvSpPr>
        <p:spPr>
          <a:xfrm>
            <a:off x="1347589" y="4518611"/>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5" name="Ovale 14">
            <a:extLst>
              <a:ext uri="{FF2B5EF4-FFF2-40B4-BE49-F238E27FC236}">
                <a16:creationId xmlns:a16="http://schemas.microsoft.com/office/drawing/2014/main" xmlns="" id="{0D8D3498-7632-4CA2-96EC-AF38C2C509EE}"/>
              </a:ext>
            </a:extLst>
          </p:cNvPr>
          <p:cNvSpPr/>
          <p:nvPr/>
        </p:nvSpPr>
        <p:spPr>
          <a:xfrm>
            <a:off x="1345160" y="3300775"/>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6" name="Ovale 15"/>
          <p:cNvSpPr/>
          <p:nvPr/>
        </p:nvSpPr>
        <p:spPr>
          <a:xfrm>
            <a:off x="1346656" y="4814489"/>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7" name="Ovale 16"/>
          <p:cNvSpPr/>
          <p:nvPr/>
        </p:nvSpPr>
        <p:spPr>
          <a:xfrm>
            <a:off x="1342443" y="5406245"/>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20" name="Ovale 19">
            <a:extLst>
              <a:ext uri="{FF2B5EF4-FFF2-40B4-BE49-F238E27FC236}">
                <a16:creationId xmlns:a16="http://schemas.microsoft.com/office/drawing/2014/main" xmlns="" id="{0D8D3498-7632-4CA2-96EC-AF38C2C509EE}"/>
              </a:ext>
            </a:extLst>
          </p:cNvPr>
          <p:cNvSpPr/>
          <p:nvPr/>
        </p:nvSpPr>
        <p:spPr>
          <a:xfrm>
            <a:off x="1347089" y="5110367"/>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19" name="Immagine 18"/>
          <p:cNvPicPr>
            <a:picLocks noChangeAspect="1"/>
          </p:cNvPicPr>
          <p:nvPr/>
        </p:nvPicPr>
        <p:blipFill>
          <a:blip r:embed="rId2"/>
          <a:stretch>
            <a:fillRect/>
          </a:stretch>
        </p:blipFill>
        <p:spPr>
          <a:xfrm rot="16200000">
            <a:off x="-2853532" y="2853531"/>
            <a:ext cx="6329363" cy="622300"/>
          </a:xfrm>
          <a:prstGeom prst="rect">
            <a:avLst/>
          </a:prstGeom>
        </p:spPr>
      </p:pic>
      <p:sp>
        <p:nvSpPr>
          <p:cNvPr id="22"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23" name="Titolo 1"/>
          <p:cNvSpPr>
            <a:spLocks noGrp="1"/>
          </p:cNvSpPr>
          <p:nvPr>
            <p:ph type="title"/>
          </p:nvPr>
        </p:nvSpPr>
        <p:spPr>
          <a:xfrm>
            <a:off x="1097280" y="553032"/>
            <a:ext cx="7691120" cy="937079"/>
          </a:xfrm>
        </p:spPr>
        <p:txBody>
          <a:bodyPr anchor="ctr" anchorCtr="0">
            <a:normAutofit/>
          </a:bodyPr>
          <a:lstStyle/>
          <a:p>
            <a:r>
              <a:rPr lang="it-IT" sz="4000" dirty="0">
                <a:solidFill>
                  <a:srgbClr val="C00000"/>
                </a:solidFill>
              </a:rPr>
              <a:t>Svolgimento della visita informativa </a:t>
            </a:r>
          </a:p>
        </p:txBody>
      </p:sp>
      <p:sp>
        <p:nvSpPr>
          <p:cNvPr id="24" name="Rettangolo 23"/>
          <p:cNvSpPr/>
          <p:nvPr/>
        </p:nvSpPr>
        <p:spPr>
          <a:xfrm>
            <a:off x="1133974" y="1187571"/>
            <a:ext cx="5292226" cy="535531"/>
          </a:xfrm>
          <a:prstGeom prst="rect">
            <a:avLst/>
          </a:prstGeom>
        </p:spPr>
        <p:txBody>
          <a:bodyPr wrap="none">
            <a:noAutofit/>
          </a:bodyPr>
          <a:lstStyle/>
          <a:p>
            <a:pPr algn="just">
              <a:lnSpc>
                <a:spcPct val="120000"/>
              </a:lnSpc>
              <a:spcBef>
                <a:spcPct val="0"/>
              </a:spcBef>
            </a:pPr>
            <a:r>
              <a:rPr lang="it-IT" sz="2400" b="1" dirty="0">
                <a:solidFill>
                  <a:srgbClr val="C00000"/>
                </a:solidFill>
              </a:rPr>
              <a:t>Informazioni sul Sisma Bonus</a:t>
            </a:r>
          </a:p>
        </p:txBody>
      </p:sp>
      <p:pic>
        <p:nvPicPr>
          <p:cNvPr id="26" name="Immagin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582" y="106598"/>
            <a:ext cx="1900901" cy="1390261"/>
          </a:xfrm>
          <a:prstGeom prst="rect">
            <a:avLst/>
          </a:prstGeom>
        </p:spPr>
      </p:pic>
    </p:spTree>
    <p:extLst>
      <p:ext uri="{BB962C8B-B14F-4D97-AF65-F5344CB8AC3E}">
        <p14:creationId xmlns:p14="http://schemas.microsoft.com/office/powerpoint/2010/main" val="292340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FAB73BC-B049-4115-A692-8D63A059BFB8}" type="slidenum">
              <a:rPr lang="en-US" smtClean="0"/>
              <a:pPr/>
              <a:t>35</a:t>
            </a:fld>
            <a:endParaRPr lang="en-US" dirty="0"/>
          </a:p>
        </p:txBody>
      </p:sp>
      <p:sp>
        <p:nvSpPr>
          <p:cNvPr id="4" name="CasellaDiTesto 3">
            <a:extLst>
              <a:ext uri="{FF2B5EF4-FFF2-40B4-BE49-F238E27FC236}">
                <a16:creationId xmlns:a16="http://schemas.microsoft.com/office/drawing/2014/main" xmlns="" id="{75C51739-F56D-476E-B6A1-E7D361DEB735}"/>
              </a:ext>
            </a:extLst>
          </p:cNvPr>
          <p:cNvSpPr txBox="1"/>
          <p:nvPr/>
        </p:nvSpPr>
        <p:spPr>
          <a:xfrm>
            <a:off x="4942840" y="1942810"/>
            <a:ext cx="6582853" cy="4093428"/>
          </a:xfrm>
          <a:prstGeom prst="rect">
            <a:avLst/>
          </a:prstGeom>
          <a:noFill/>
        </p:spPr>
        <p:txBody>
          <a:bodyPr wrap="square" rtlCol="0">
            <a:spAutoFit/>
          </a:bodyPr>
          <a:lstStyle/>
          <a:p>
            <a:r>
              <a:rPr lang="it-IT" sz="2000" dirty="0">
                <a:solidFill>
                  <a:schemeClr val="tx1">
                    <a:lumMod val="75000"/>
                    <a:lumOff val="25000"/>
                  </a:schemeClr>
                </a:solidFill>
              </a:rPr>
              <a:t>Nel corso della visita il Professionista impiegherà un apposito software elaborato dal Comitato scientifico, che oltre a raccogliere importanti dati statistici sull’iniziativa, gli fornirà, sulla base dei dati acquisiti nel corso della visita, informazioni molto utili</a:t>
            </a:r>
          </a:p>
          <a:p>
            <a:endParaRPr lang="it-IT" sz="2000" dirty="0">
              <a:solidFill>
                <a:schemeClr val="tx1">
                  <a:lumMod val="75000"/>
                  <a:lumOff val="25000"/>
                </a:schemeClr>
              </a:solidFill>
            </a:endParaRPr>
          </a:p>
          <a:p>
            <a:r>
              <a:rPr lang="it-IT" sz="2000" dirty="0">
                <a:solidFill>
                  <a:schemeClr val="tx1">
                    <a:lumMod val="75000"/>
                    <a:lumOff val="25000"/>
                  </a:schemeClr>
                </a:solidFill>
              </a:rPr>
              <a:t>Il Software sarà disponibile nell’area del portale riservata al Professionista a partire dal 15 settembre unitamente ad tutorial per il suo corretto utilizzo </a:t>
            </a:r>
          </a:p>
          <a:p>
            <a:endParaRPr lang="it-IT" sz="2000" dirty="0">
              <a:solidFill>
                <a:schemeClr val="tx1">
                  <a:lumMod val="75000"/>
                  <a:lumOff val="25000"/>
                </a:schemeClr>
              </a:solidFill>
            </a:endParaRPr>
          </a:p>
          <a:p>
            <a:endParaRPr lang="it-IT" sz="2000" dirty="0">
              <a:solidFill>
                <a:schemeClr val="tx1">
                  <a:lumMod val="75000"/>
                  <a:lumOff val="25000"/>
                </a:schemeClr>
              </a:solidFill>
            </a:endParaRPr>
          </a:p>
          <a:p>
            <a:endParaRPr lang="it-IT" sz="2000" dirty="0">
              <a:solidFill>
                <a:schemeClr val="tx1">
                  <a:lumMod val="75000"/>
                  <a:lumOff val="25000"/>
                </a:schemeClr>
              </a:solidFill>
            </a:endParaRPr>
          </a:p>
          <a:p>
            <a:endParaRPr lang="it-IT" sz="2000" dirty="0">
              <a:solidFill>
                <a:schemeClr val="tx1">
                  <a:lumMod val="75000"/>
                  <a:lumOff val="25000"/>
                </a:schemeClr>
              </a:solidFill>
            </a:endParaRPr>
          </a:p>
        </p:txBody>
      </p:sp>
      <p:pic>
        <p:nvPicPr>
          <p:cNvPr id="6" name="Immagine 5"/>
          <p:cNvPicPr>
            <a:picLocks noChangeAspect="1"/>
          </p:cNvPicPr>
          <p:nvPr/>
        </p:nvPicPr>
        <p:blipFill>
          <a:blip r:embed="rId2"/>
          <a:stretch>
            <a:fillRect/>
          </a:stretch>
        </p:blipFill>
        <p:spPr>
          <a:xfrm>
            <a:off x="1188731" y="1912889"/>
            <a:ext cx="3611251" cy="4145344"/>
          </a:xfrm>
          <a:prstGeom prst="rect">
            <a:avLst/>
          </a:prstGeom>
        </p:spPr>
      </p:pic>
      <p:pic>
        <p:nvPicPr>
          <p:cNvPr id="10" name="Immagine 9"/>
          <p:cNvPicPr>
            <a:picLocks noChangeAspect="1"/>
          </p:cNvPicPr>
          <p:nvPr/>
        </p:nvPicPr>
        <p:blipFill>
          <a:blip r:embed="rId3"/>
          <a:stretch>
            <a:fillRect/>
          </a:stretch>
        </p:blipFill>
        <p:spPr>
          <a:xfrm rot="16200000">
            <a:off x="-2853532" y="2853531"/>
            <a:ext cx="6329363" cy="622300"/>
          </a:xfrm>
          <a:prstGeom prst="rect">
            <a:avLst/>
          </a:prstGeom>
        </p:spPr>
      </p:pic>
      <p:sp>
        <p:nvSpPr>
          <p:cNvPr id="11"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3" name="Titolo 1"/>
          <p:cNvSpPr>
            <a:spLocks noGrp="1"/>
          </p:cNvSpPr>
          <p:nvPr>
            <p:ph type="title"/>
          </p:nvPr>
        </p:nvSpPr>
        <p:spPr>
          <a:xfrm>
            <a:off x="1097280" y="553032"/>
            <a:ext cx="7691120" cy="937079"/>
          </a:xfrm>
        </p:spPr>
        <p:txBody>
          <a:bodyPr anchor="ctr" anchorCtr="0">
            <a:normAutofit/>
          </a:bodyPr>
          <a:lstStyle/>
          <a:p>
            <a:r>
              <a:rPr lang="it-IT" sz="4000" dirty="0">
                <a:solidFill>
                  <a:srgbClr val="C00000"/>
                </a:solidFill>
              </a:rPr>
              <a:t>Software Visita tecnica</a:t>
            </a:r>
          </a:p>
        </p:txBody>
      </p:sp>
      <p:sp>
        <p:nvSpPr>
          <p:cNvPr id="14" name="Rettangolo 13"/>
          <p:cNvSpPr/>
          <p:nvPr/>
        </p:nvSpPr>
        <p:spPr>
          <a:xfrm>
            <a:off x="1133974" y="1187571"/>
            <a:ext cx="5292226" cy="535531"/>
          </a:xfrm>
          <a:prstGeom prst="rect">
            <a:avLst/>
          </a:prstGeom>
        </p:spPr>
        <p:txBody>
          <a:bodyPr wrap="none">
            <a:noAutofit/>
          </a:bodyPr>
          <a:lstStyle/>
          <a:p>
            <a:pPr algn="just">
              <a:lnSpc>
                <a:spcPct val="120000"/>
              </a:lnSpc>
              <a:spcBef>
                <a:spcPct val="0"/>
              </a:spcBef>
            </a:pPr>
            <a:r>
              <a:rPr lang="it-IT" sz="2400" b="1" dirty="0">
                <a:solidFill>
                  <a:srgbClr val="C00000"/>
                </a:solidFill>
              </a:rPr>
              <a:t>Riferimenti normativi</a:t>
            </a:r>
          </a:p>
        </p:txBody>
      </p:sp>
      <p:pic>
        <p:nvPicPr>
          <p:cNvPr id="15" name="Immagin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1582" y="106598"/>
            <a:ext cx="1900901" cy="1390261"/>
          </a:xfrm>
          <a:prstGeom prst="rect">
            <a:avLst/>
          </a:prstGeom>
        </p:spPr>
      </p:pic>
    </p:spTree>
    <p:extLst>
      <p:ext uri="{BB962C8B-B14F-4D97-AF65-F5344CB8AC3E}">
        <p14:creationId xmlns:p14="http://schemas.microsoft.com/office/powerpoint/2010/main" val="300829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FAB73BC-B049-4115-A692-8D63A059BFB8}" type="slidenum">
              <a:rPr lang="en-US" smtClean="0"/>
              <a:pPr/>
              <a:t>36</a:t>
            </a:fld>
            <a:endParaRPr lang="en-US" dirty="0"/>
          </a:p>
        </p:txBody>
      </p:sp>
      <p:sp>
        <p:nvSpPr>
          <p:cNvPr id="4" name="CasellaDiTesto 3">
            <a:extLst>
              <a:ext uri="{FF2B5EF4-FFF2-40B4-BE49-F238E27FC236}">
                <a16:creationId xmlns:a16="http://schemas.microsoft.com/office/drawing/2014/main" xmlns="" id="{75C51739-F56D-476E-B6A1-E7D361DEB735}"/>
              </a:ext>
            </a:extLst>
          </p:cNvPr>
          <p:cNvSpPr txBox="1"/>
          <p:nvPr/>
        </p:nvSpPr>
        <p:spPr>
          <a:xfrm>
            <a:off x="4942840" y="1830689"/>
            <a:ext cx="7228066" cy="4093428"/>
          </a:xfrm>
          <a:prstGeom prst="rect">
            <a:avLst/>
          </a:prstGeom>
          <a:noFill/>
        </p:spPr>
        <p:txBody>
          <a:bodyPr wrap="square" rtlCol="0">
            <a:spAutoFit/>
          </a:bodyPr>
          <a:lstStyle/>
          <a:p>
            <a:r>
              <a:rPr lang="it-IT" sz="2000" dirty="0">
                <a:solidFill>
                  <a:schemeClr val="tx1">
                    <a:lumMod val="75000"/>
                    <a:lumOff val="25000"/>
                  </a:schemeClr>
                </a:solidFill>
              </a:rPr>
              <a:t>Noto il Comune di afferenza, l’applicativo visualizzerà in automatico:</a:t>
            </a:r>
          </a:p>
          <a:p>
            <a:endParaRPr lang="it-IT" sz="2000" i="1" dirty="0">
              <a:solidFill>
                <a:schemeClr val="tx1">
                  <a:lumMod val="75000"/>
                  <a:lumOff val="25000"/>
                </a:schemeClr>
              </a:solidFill>
            </a:endParaRPr>
          </a:p>
          <a:p>
            <a:pPr lvl="1"/>
            <a:r>
              <a:rPr lang="it-IT" sz="2000" dirty="0">
                <a:solidFill>
                  <a:schemeClr val="tx1">
                    <a:lumMod val="75000"/>
                    <a:lumOff val="25000"/>
                  </a:schemeClr>
                </a:solidFill>
              </a:rPr>
              <a:t>la classificazione sismica odierna, come definita dalla Regione di appartenenza e coerente con la definizione data all’OPCM 3274 del 2003 e </a:t>
            </a:r>
            <a:r>
              <a:rPr lang="it-IT" sz="2000" dirty="0" err="1">
                <a:solidFill>
                  <a:schemeClr val="tx1">
                    <a:lumMod val="75000"/>
                    <a:lumOff val="25000"/>
                  </a:schemeClr>
                </a:solidFill>
              </a:rPr>
              <a:t>s.m.i.</a:t>
            </a:r>
            <a:r>
              <a:rPr lang="it-IT" sz="2000" dirty="0">
                <a:solidFill>
                  <a:schemeClr val="tx1">
                    <a:lumMod val="75000"/>
                    <a:lumOff val="25000"/>
                  </a:schemeClr>
                </a:solidFill>
              </a:rPr>
              <a:t> del sito dell’edificio in esame su 4 zone sismiche, senza tener conto di ulteriori suddivisioni in sottozone operate dalle Regioni </a:t>
            </a:r>
          </a:p>
          <a:p>
            <a:pPr lvl="1"/>
            <a:r>
              <a:rPr lang="it-IT" sz="2000" dirty="0">
                <a:solidFill>
                  <a:schemeClr val="tx1">
                    <a:lumMod val="75000"/>
                    <a:lumOff val="25000"/>
                  </a:schemeClr>
                </a:solidFill>
              </a:rPr>
              <a:t>il provvedimento legislativo in atto all’epoca della progettazione dell’edificio o della progettazione dell’intervento di rafforzamento/miglioramento/adeguamento sismico per gli 8.101 Comuni seguendo le 34 norme di classificazione </a:t>
            </a:r>
          </a:p>
          <a:p>
            <a:pPr lvl="1"/>
            <a:r>
              <a:rPr lang="it-IT" sz="2000" dirty="0">
                <a:solidFill>
                  <a:schemeClr val="tx1">
                    <a:lumMod val="75000"/>
                    <a:lumOff val="25000"/>
                  </a:schemeClr>
                </a:solidFill>
              </a:rPr>
              <a:t>(esclusi gli Atti di recepimento promulgati dalle 21 Regioni in seguito all’OPCM 3274 del 2003) dal 1909 ai giorni nostri</a:t>
            </a:r>
          </a:p>
        </p:txBody>
      </p:sp>
      <p:pic>
        <p:nvPicPr>
          <p:cNvPr id="6" name="Immagine 5"/>
          <p:cNvPicPr>
            <a:picLocks noChangeAspect="1"/>
          </p:cNvPicPr>
          <p:nvPr/>
        </p:nvPicPr>
        <p:blipFill>
          <a:blip r:embed="rId2"/>
          <a:stretch>
            <a:fillRect/>
          </a:stretch>
        </p:blipFill>
        <p:spPr>
          <a:xfrm>
            <a:off x="1188731" y="1912889"/>
            <a:ext cx="3611251" cy="4145344"/>
          </a:xfrm>
          <a:prstGeom prst="rect">
            <a:avLst/>
          </a:prstGeom>
        </p:spPr>
      </p:pic>
      <p:sp>
        <p:nvSpPr>
          <p:cNvPr id="8" name="Ovale 7"/>
          <p:cNvSpPr/>
          <p:nvPr/>
        </p:nvSpPr>
        <p:spPr>
          <a:xfrm>
            <a:off x="5118075" y="2589414"/>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9" name="Ovale 8">
            <a:extLst>
              <a:ext uri="{FF2B5EF4-FFF2-40B4-BE49-F238E27FC236}">
                <a16:creationId xmlns:a16="http://schemas.microsoft.com/office/drawing/2014/main" xmlns="" id="{0D8D3498-7632-4CA2-96EC-AF38C2C509EE}"/>
              </a:ext>
            </a:extLst>
          </p:cNvPr>
          <p:cNvSpPr/>
          <p:nvPr/>
        </p:nvSpPr>
        <p:spPr>
          <a:xfrm>
            <a:off x="5118508" y="4142432"/>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10" name="Immagine 9"/>
          <p:cNvPicPr>
            <a:picLocks noChangeAspect="1"/>
          </p:cNvPicPr>
          <p:nvPr/>
        </p:nvPicPr>
        <p:blipFill>
          <a:blip r:embed="rId3"/>
          <a:stretch>
            <a:fillRect/>
          </a:stretch>
        </p:blipFill>
        <p:spPr>
          <a:xfrm rot="16200000">
            <a:off x="-2853532" y="2853531"/>
            <a:ext cx="6329363" cy="622300"/>
          </a:xfrm>
          <a:prstGeom prst="rect">
            <a:avLst/>
          </a:prstGeom>
        </p:spPr>
      </p:pic>
      <p:sp>
        <p:nvSpPr>
          <p:cNvPr id="11"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3" name="Titolo 1"/>
          <p:cNvSpPr>
            <a:spLocks noGrp="1"/>
          </p:cNvSpPr>
          <p:nvPr>
            <p:ph type="title"/>
          </p:nvPr>
        </p:nvSpPr>
        <p:spPr>
          <a:xfrm>
            <a:off x="1097280" y="553032"/>
            <a:ext cx="7691120" cy="937079"/>
          </a:xfrm>
        </p:spPr>
        <p:txBody>
          <a:bodyPr anchor="ctr" anchorCtr="0">
            <a:normAutofit/>
          </a:bodyPr>
          <a:lstStyle/>
          <a:p>
            <a:r>
              <a:rPr lang="it-IT" sz="4000" dirty="0">
                <a:solidFill>
                  <a:srgbClr val="C00000"/>
                </a:solidFill>
              </a:rPr>
              <a:t>Output Software</a:t>
            </a:r>
          </a:p>
        </p:txBody>
      </p:sp>
      <p:sp>
        <p:nvSpPr>
          <p:cNvPr id="14" name="Rettangolo 13"/>
          <p:cNvSpPr/>
          <p:nvPr/>
        </p:nvSpPr>
        <p:spPr>
          <a:xfrm>
            <a:off x="1133974" y="1187571"/>
            <a:ext cx="5292226" cy="535531"/>
          </a:xfrm>
          <a:prstGeom prst="rect">
            <a:avLst/>
          </a:prstGeom>
        </p:spPr>
        <p:txBody>
          <a:bodyPr wrap="none">
            <a:noAutofit/>
          </a:bodyPr>
          <a:lstStyle/>
          <a:p>
            <a:pPr algn="just">
              <a:lnSpc>
                <a:spcPct val="120000"/>
              </a:lnSpc>
              <a:spcBef>
                <a:spcPct val="0"/>
              </a:spcBef>
            </a:pPr>
            <a:r>
              <a:rPr lang="it-IT" sz="2400" b="1" dirty="0">
                <a:solidFill>
                  <a:srgbClr val="C00000"/>
                </a:solidFill>
              </a:rPr>
              <a:t>Riferimenti normativi</a:t>
            </a:r>
          </a:p>
        </p:txBody>
      </p:sp>
      <p:pic>
        <p:nvPicPr>
          <p:cNvPr id="15" name="Immagin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1582" y="106598"/>
            <a:ext cx="1900901" cy="1390261"/>
          </a:xfrm>
          <a:prstGeom prst="rect">
            <a:avLst/>
          </a:prstGeom>
        </p:spPr>
      </p:pic>
    </p:spTree>
    <p:extLst>
      <p:ext uri="{BB962C8B-B14F-4D97-AF65-F5344CB8AC3E}">
        <p14:creationId xmlns:p14="http://schemas.microsoft.com/office/powerpoint/2010/main" val="496341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FAB73BC-B049-4115-A692-8D63A059BFB8}" type="slidenum">
              <a:rPr lang="en-US" smtClean="0"/>
              <a:pPr/>
              <a:t>37</a:t>
            </a:fld>
            <a:endParaRPr lang="en-US" dirty="0"/>
          </a:p>
        </p:txBody>
      </p:sp>
      <p:sp>
        <p:nvSpPr>
          <p:cNvPr id="5" name="CasellaDiTesto 4">
            <a:extLst>
              <a:ext uri="{FF2B5EF4-FFF2-40B4-BE49-F238E27FC236}">
                <a16:creationId xmlns:a16="http://schemas.microsoft.com/office/drawing/2014/main" xmlns="" id="{75C51739-F56D-476E-B6A1-E7D361DEB735}"/>
              </a:ext>
            </a:extLst>
          </p:cNvPr>
          <p:cNvSpPr txBox="1"/>
          <p:nvPr/>
        </p:nvSpPr>
        <p:spPr>
          <a:xfrm>
            <a:off x="4861154" y="1786653"/>
            <a:ext cx="6458888" cy="2862322"/>
          </a:xfrm>
          <a:prstGeom prst="rect">
            <a:avLst/>
          </a:prstGeom>
          <a:noFill/>
        </p:spPr>
        <p:txBody>
          <a:bodyPr wrap="square" rtlCol="0">
            <a:spAutoFit/>
          </a:bodyPr>
          <a:lstStyle/>
          <a:p>
            <a:r>
              <a:rPr lang="it-IT" sz="2000" dirty="0">
                <a:solidFill>
                  <a:schemeClr val="tx1">
                    <a:lumMod val="75000"/>
                    <a:lumOff val="25000"/>
                  </a:schemeClr>
                </a:solidFill>
              </a:rPr>
              <a:t>Qualora i dati inseriti siano sufficienti, il software è in grado di  fornire al Professionista una stima sulla probabile classe di rischio sismico dell’immobile, esplicitata attraverso l’assegnazione di uno di tre possibili colori</a:t>
            </a:r>
          </a:p>
          <a:p>
            <a:r>
              <a:rPr lang="it-IT" sz="2000" dirty="0">
                <a:solidFill>
                  <a:schemeClr val="tx1">
                    <a:lumMod val="75000"/>
                    <a:lumOff val="25000"/>
                  </a:schemeClr>
                </a:solidFill>
              </a:rPr>
              <a:t>A ciascun colore corrisponde l’ipotesi che l’effettuazione di una successiva valutazione della sicurezza ai sensi delle NTC18 e del rischio secondo le linee guida del MIT fornisca all’immobile l’assegnazione della classe di rischio compresa in uno dei seguenti intervalli</a:t>
            </a:r>
          </a:p>
        </p:txBody>
      </p:sp>
      <p:graphicFrame>
        <p:nvGraphicFramePr>
          <p:cNvPr id="6" name="Tabella 5"/>
          <p:cNvGraphicFramePr>
            <a:graphicFrameLocks noGrp="1"/>
          </p:cNvGraphicFramePr>
          <p:nvPr>
            <p:extLst>
              <p:ext uri="{D42A27DB-BD31-4B8C-83A1-F6EECF244321}">
                <p14:modId xmlns:p14="http://schemas.microsoft.com/office/powerpoint/2010/main" val="704787711"/>
              </p:ext>
            </p:extLst>
          </p:nvPr>
        </p:nvGraphicFramePr>
        <p:xfrm>
          <a:off x="5911849" y="4664653"/>
          <a:ext cx="5052130" cy="1535880"/>
        </p:xfrm>
        <a:graphic>
          <a:graphicData uri="http://schemas.openxmlformats.org/drawingml/2006/table">
            <a:tbl>
              <a:tblPr firstRow="1" bandRow="1">
                <a:tableStyleId>{5C22544A-7EE6-4342-B048-85BDC9FD1C3A}</a:tableStyleId>
              </a:tblPr>
              <a:tblGrid>
                <a:gridCol w="2448233">
                  <a:extLst>
                    <a:ext uri="{9D8B030D-6E8A-4147-A177-3AD203B41FA5}">
                      <a16:colId xmlns:a16="http://schemas.microsoft.com/office/drawing/2014/main" xmlns="" val="20000"/>
                    </a:ext>
                  </a:extLst>
                </a:gridCol>
                <a:gridCol w="2603897">
                  <a:extLst>
                    <a:ext uri="{9D8B030D-6E8A-4147-A177-3AD203B41FA5}">
                      <a16:colId xmlns:a16="http://schemas.microsoft.com/office/drawing/2014/main" xmlns="" val="20001"/>
                    </a:ext>
                  </a:extLst>
                </a:gridCol>
              </a:tblGrid>
              <a:tr h="434026">
                <a:tc>
                  <a:txBody>
                    <a:bodyPr/>
                    <a:lstStyle/>
                    <a:p>
                      <a:r>
                        <a:rPr lang="it-IT" dirty="0"/>
                        <a:t>    Colore assegnato</a:t>
                      </a:r>
                    </a:p>
                  </a:txBody>
                  <a:tcPr/>
                </a:tc>
                <a:tc>
                  <a:txBody>
                    <a:bodyPr/>
                    <a:lstStyle/>
                    <a:p>
                      <a:r>
                        <a:rPr lang="it-IT" dirty="0"/>
                        <a:t>Classi di rischio</a:t>
                      </a:r>
                      <a:r>
                        <a:rPr lang="it-IT" baseline="0" dirty="0"/>
                        <a:t> probabili</a:t>
                      </a:r>
                      <a:endParaRPr lang="it-IT" dirty="0"/>
                    </a:p>
                  </a:txBody>
                  <a:tcPr/>
                </a:tc>
                <a:extLst>
                  <a:ext uri="{0D108BD9-81ED-4DB2-BD59-A6C34878D82A}">
                    <a16:rowId xmlns:a16="http://schemas.microsoft.com/office/drawing/2014/main" xmlns="" val="10000"/>
                  </a:ext>
                </a:extLst>
              </a:tr>
              <a:tr h="368047">
                <a:tc>
                  <a:txBody>
                    <a:bodyPr/>
                    <a:lstStyle/>
                    <a:p>
                      <a:endParaRPr lang="it-IT" dirty="0"/>
                    </a:p>
                  </a:txBody>
                  <a:tcPr/>
                </a:tc>
                <a:tc>
                  <a:txBody>
                    <a:bodyPr/>
                    <a:lstStyle/>
                    <a:p>
                      <a:r>
                        <a:rPr lang="it-IT" sz="1400" dirty="0"/>
                        <a:t>                   da</a:t>
                      </a:r>
                      <a:r>
                        <a:rPr lang="it-IT" sz="1400" baseline="0" dirty="0"/>
                        <a:t> </a:t>
                      </a:r>
                      <a:r>
                        <a:rPr lang="it-IT" sz="1400" b="1" baseline="0" dirty="0"/>
                        <a:t>A</a:t>
                      </a:r>
                      <a:r>
                        <a:rPr lang="it-IT" sz="1400" baseline="0" dirty="0"/>
                        <a:t> a </a:t>
                      </a:r>
                      <a:r>
                        <a:rPr lang="it-IT" sz="1400" b="1" baseline="0" dirty="0"/>
                        <a:t>C</a:t>
                      </a:r>
                      <a:endParaRPr lang="it-IT" sz="1400" b="1" dirty="0"/>
                    </a:p>
                  </a:txBody>
                  <a:tcPr/>
                </a:tc>
                <a:extLst>
                  <a:ext uri="{0D108BD9-81ED-4DB2-BD59-A6C34878D82A}">
                    <a16:rowId xmlns:a16="http://schemas.microsoft.com/office/drawing/2014/main" xmlns="" val="10001"/>
                  </a:ext>
                </a:extLst>
              </a:tr>
              <a:tr h="357319">
                <a:tc>
                  <a:txBody>
                    <a:bodyPr/>
                    <a:lstStyle/>
                    <a:p>
                      <a:endParaRPr lang="it-IT"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a:t>                    da </a:t>
                      </a:r>
                      <a:r>
                        <a:rPr lang="it-IT" sz="1400" b="1" dirty="0"/>
                        <a:t>C</a:t>
                      </a:r>
                      <a:r>
                        <a:rPr lang="it-IT" sz="1400" dirty="0"/>
                        <a:t> a </a:t>
                      </a:r>
                      <a:r>
                        <a:rPr lang="it-IT" sz="1400" b="1" dirty="0"/>
                        <a:t>E</a:t>
                      </a:r>
                    </a:p>
                  </a:txBody>
                  <a:tcPr/>
                </a:tc>
                <a:extLst>
                  <a:ext uri="{0D108BD9-81ED-4DB2-BD59-A6C34878D82A}">
                    <a16:rowId xmlns:a16="http://schemas.microsoft.com/office/drawing/2014/main" xmlns="" val="10002"/>
                  </a:ext>
                </a:extLst>
              </a:tr>
              <a:tr h="368047">
                <a:tc>
                  <a:txBody>
                    <a:bodyPr/>
                    <a:lstStyle/>
                    <a:p>
                      <a:endParaRPr lang="it-IT" dirty="0"/>
                    </a:p>
                  </a:txBody>
                  <a:tcPr/>
                </a:tc>
                <a:tc>
                  <a:txBody>
                    <a:bodyPr/>
                    <a:lstStyle/>
                    <a:p>
                      <a:r>
                        <a:rPr lang="it-IT" sz="1400" dirty="0"/>
                        <a:t>                    da </a:t>
                      </a:r>
                      <a:r>
                        <a:rPr lang="it-IT" sz="1400" b="1" dirty="0"/>
                        <a:t>E</a:t>
                      </a:r>
                      <a:r>
                        <a:rPr lang="it-IT" sz="1400" dirty="0"/>
                        <a:t> a </a:t>
                      </a:r>
                      <a:r>
                        <a:rPr lang="it-IT" sz="1400" b="1" dirty="0"/>
                        <a:t>G</a:t>
                      </a:r>
                    </a:p>
                  </a:txBody>
                  <a:tcPr/>
                </a:tc>
                <a:extLst>
                  <a:ext uri="{0D108BD9-81ED-4DB2-BD59-A6C34878D82A}">
                    <a16:rowId xmlns:a16="http://schemas.microsoft.com/office/drawing/2014/main" xmlns="" val="10003"/>
                  </a:ext>
                </a:extLst>
              </a:tr>
            </a:tbl>
          </a:graphicData>
        </a:graphic>
      </p:graphicFrame>
      <p:sp>
        <p:nvSpPr>
          <p:cNvPr id="9" name="Ovale 8"/>
          <p:cNvSpPr/>
          <p:nvPr/>
        </p:nvSpPr>
        <p:spPr>
          <a:xfrm>
            <a:off x="6968289" y="5122947"/>
            <a:ext cx="325820" cy="3048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p:cNvSpPr/>
          <p:nvPr/>
        </p:nvSpPr>
        <p:spPr>
          <a:xfrm>
            <a:off x="6968289" y="5494140"/>
            <a:ext cx="325820" cy="304800"/>
          </a:xfrm>
          <a:prstGeom prst="ellipse">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6968289" y="5872583"/>
            <a:ext cx="325820" cy="304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p:cNvPicPr>
            <a:picLocks noChangeAspect="1"/>
          </p:cNvPicPr>
          <p:nvPr/>
        </p:nvPicPr>
        <p:blipFill>
          <a:blip r:embed="rId2"/>
          <a:stretch>
            <a:fillRect/>
          </a:stretch>
        </p:blipFill>
        <p:spPr>
          <a:xfrm>
            <a:off x="1188731" y="1912889"/>
            <a:ext cx="3611251" cy="4145344"/>
          </a:xfrm>
          <a:prstGeom prst="rect">
            <a:avLst/>
          </a:prstGeom>
        </p:spPr>
      </p:pic>
      <p:pic>
        <p:nvPicPr>
          <p:cNvPr id="13" name="Immagine 12"/>
          <p:cNvPicPr>
            <a:picLocks noChangeAspect="1"/>
          </p:cNvPicPr>
          <p:nvPr/>
        </p:nvPicPr>
        <p:blipFill>
          <a:blip r:embed="rId3"/>
          <a:stretch>
            <a:fillRect/>
          </a:stretch>
        </p:blipFill>
        <p:spPr>
          <a:xfrm rot="16200000">
            <a:off x="-2853532" y="2853531"/>
            <a:ext cx="6329363" cy="622300"/>
          </a:xfrm>
          <a:prstGeom prst="rect">
            <a:avLst/>
          </a:prstGeom>
        </p:spPr>
      </p:pic>
      <p:sp>
        <p:nvSpPr>
          <p:cNvPr id="14"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5" name="Titolo 1"/>
          <p:cNvSpPr>
            <a:spLocks noGrp="1"/>
          </p:cNvSpPr>
          <p:nvPr>
            <p:ph type="title"/>
          </p:nvPr>
        </p:nvSpPr>
        <p:spPr>
          <a:xfrm>
            <a:off x="1097280" y="553032"/>
            <a:ext cx="7691120" cy="937079"/>
          </a:xfrm>
        </p:spPr>
        <p:txBody>
          <a:bodyPr anchor="ctr" anchorCtr="0">
            <a:normAutofit/>
          </a:bodyPr>
          <a:lstStyle/>
          <a:p>
            <a:r>
              <a:rPr lang="it-IT" sz="4000" dirty="0">
                <a:solidFill>
                  <a:srgbClr val="C00000"/>
                </a:solidFill>
              </a:rPr>
              <a:t>Output Software</a:t>
            </a:r>
          </a:p>
        </p:txBody>
      </p:sp>
      <p:sp>
        <p:nvSpPr>
          <p:cNvPr id="16" name="Rettangolo 15"/>
          <p:cNvSpPr/>
          <p:nvPr/>
        </p:nvSpPr>
        <p:spPr>
          <a:xfrm>
            <a:off x="1133974" y="1187571"/>
            <a:ext cx="5292226" cy="535531"/>
          </a:xfrm>
          <a:prstGeom prst="rect">
            <a:avLst/>
          </a:prstGeom>
        </p:spPr>
        <p:txBody>
          <a:bodyPr wrap="none">
            <a:noAutofit/>
          </a:bodyPr>
          <a:lstStyle/>
          <a:p>
            <a:pPr algn="just">
              <a:lnSpc>
                <a:spcPct val="120000"/>
              </a:lnSpc>
              <a:spcBef>
                <a:spcPct val="0"/>
              </a:spcBef>
            </a:pPr>
            <a:r>
              <a:rPr lang="it-IT" sz="2400" b="1" dirty="0">
                <a:solidFill>
                  <a:srgbClr val="C00000"/>
                </a:solidFill>
              </a:rPr>
              <a:t>Stima probabile Classe di Rischio</a:t>
            </a:r>
          </a:p>
        </p:txBody>
      </p:sp>
      <p:pic>
        <p:nvPicPr>
          <p:cNvPr id="17" name="Immagin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1582" y="106598"/>
            <a:ext cx="1900901" cy="1390261"/>
          </a:xfrm>
          <a:prstGeom prst="rect">
            <a:avLst/>
          </a:prstGeom>
        </p:spPr>
      </p:pic>
    </p:spTree>
    <p:extLst>
      <p:ext uri="{BB962C8B-B14F-4D97-AF65-F5344CB8AC3E}">
        <p14:creationId xmlns:p14="http://schemas.microsoft.com/office/powerpoint/2010/main" val="591097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2"/>
          </p:nvPr>
        </p:nvSpPr>
        <p:spPr/>
        <p:txBody>
          <a:bodyPr/>
          <a:lstStyle/>
          <a:p>
            <a:fld id="{6113E31D-E2AB-40D1-8B51-AFA5AFEF393A}" type="slidenum">
              <a:rPr lang="en-US" smtClean="0"/>
              <a:pPr/>
              <a:t>38</a:t>
            </a:fld>
            <a:endParaRPr lang="en-US" dirty="0"/>
          </a:p>
        </p:txBody>
      </p:sp>
      <p:pic>
        <p:nvPicPr>
          <p:cNvPr id="14" name="Immagine 13"/>
          <p:cNvPicPr>
            <a:picLocks noChangeAspect="1"/>
          </p:cNvPicPr>
          <p:nvPr/>
        </p:nvPicPr>
        <p:blipFill>
          <a:blip r:embed="rId2"/>
          <a:stretch>
            <a:fillRect/>
          </a:stretch>
        </p:blipFill>
        <p:spPr>
          <a:xfrm rot="16200000">
            <a:off x="-2853532" y="2853531"/>
            <a:ext cx="6329363" cy="622300"/>
          </a:xfrm>
          <a:prstGeom prst="rect">
            <a:avLst/>
          </a:prstGeom>
        </p:spPr>
      </p:pic>
      <p:sp>
        <p:nvSpPr>
          <p:cNvPr id="15"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3" name="Rettangolo 12"/>
          <p:cNvSpPr/>
          <p:nvPr/>
        </p:nvSpPr>
        <p:spPr>
          <a:xfrm>
            <a:off x="1118181" y="1895870"/>
            <a:ext cx="10247811" cy="3526350"/>
          </a:xfrm>
          <a:prstGeom prst="rect">
            <a:avLst/>
          </a:prstGeom>
        </p:spPr>
        <p:txBody>
          <a:bodyPr wrap="square">
            <a:spAutoFit/>
          </a:bodyPr>
          <a:lstStyle/>
          <a:p>
            <a:pPr>
              <a:lnSpc>
                <a:spcPts val="3000"/>
              </a:lnSpc>
            </a:pPr>
            <a:r>
              <a:rPr lang="it-IT" sz="2000" dirty="0">
                <a:solidFill>
                  <a:schemeClr val="tx1">
                    <a:lumMod val="75000"/>
                    <a:lumOff val="25000"/>
                  </a:schemeClr>
                </a:solidFill>
                <a:latin typeface="Calibri" charset="0"/>
                <a:ea typeface="Times New Roman" charset="0"/>
                <a:cs typeface="Arial" charset="0"/>
              </a:rPr>
              <a:t>La Giornata nazionale della Prevenzione Sismica sarà̀ oggetto di un </a:t>
            </a:r>
            <a:r>
              <a:rPr lang="it-IT" sz="2000" b="1" dirty="0">
                <a:solidFill>
                  <a:srgbClr val="C00000"/>
                </a:solidFill>
                <a:latin typeface="Calibri" charset="0"/>
                <a:ea typeface="Times New Roman" charset="0"/>
                <a:cs typeface="Arial" charset="0"/>
              </a:rPr>
              <a:t>Piano di comunicazione, </a:t>
            </a:r>
            <a:r>
              <a:rPr lang="it-IT" sz="2000" dirty="0">
                <a:solidFill>
                  <a:schemeClr val="tx1">
                    <a:lumMod val="75000"/>
                    <a:lumOff val="25000"/>
                  </a:schemeClr>
                </a:solidFill>
                <a:latin typeface="Calibri" charset="0"/>
                <a:ea typeface="Times New Roman" charset="0"/>
                <a:cs typeface="Arial" charset="0"/>
              </a:rPr>
              <a:t>declinato sia a livello nazionale che locale, e di centinaia di eventi che precederanno, accompagneranno e seguiranno la Giornata celebrativa</a:t>
            </a:r>
          </a:p>
          <a:p>
            <a:pPr>
              <a:lnSpc>
                <a:spcPts val="3000"/>
              </a:lnSpc>
            </a:pPr>
            <a:endParaRPr lang="it-IT" sz="1400" dirty="0">
              <a:solidFill>
                <a:schemeClr val="tx1">
                  <a:lumMod val="75000"/>
                  <a:lumOff val="25000"/>
                </a:schemeClr>
              </a:solidFill>
              <a:latin typeface="Calibri" charset="0"/>
              <a:ea typeface="Times New Roman" charset="0"/>
              <a:cs typeface="Arial" charset="0"/>
            </a:endParaRPr>
          </a:p>
          <a:p>
            <a:pPr>
              <a:lnSpc>
                <a:spcPts val="3000"/>
              </a:lnSpc>
            </a:pPr>
            <a:r>
              <a:rPr lang="it-IT" sz="2000" dirty="0">
                <a:solidFill>
                  <a:schemeClr val="tx1">
                    <a:lumMod val="75000"/>
                    <a:lumOff val="25000"/>
                  </a:schemeClr>
                </a:solidFill>
                <a:latin typeface="Calibri" charset="0"/>
                <a:ea typeface="Times New Roman" charset="0"/>
                <a:cs typeface="Arial" charset="0"/>
              </a:rPr>
              <a:t>Costituiscono pubblici obiettivo del Piano di comunicazione:</a:t>
            </a:r>
          </a:p>
          <a:p>
            <a:pPr>
              <a:lnSpc>
                <a:spcPts val="3000"/>
              </a:lnSpc>
            </a:pPr>
            <a:r>
              <a:rPr lang="it-IT" sz="2000" dirty="0">
                <a:latin typeface="Calibri" charset="0"/>
                <a:ea typeface="Times New Roman" charset="0"/>
                <a:cs typeface="Arial" charset="0"/>
              </a:rPr>
              <a:t>		i</a:t>
            </a:r>
            <a:r>
              <a:rPr lang="it-IT" sz="2000" b="1" dirty="0">
                <a:solidFill>
                  <a:srgbClr val="C00000"/>
                </a:solidFill>
                <a:latin typeface="Calibri" charset="0"/>
                <a:ea typeface="Times New Roman" charset="0"/>
                <a:cs typeface="Arial" charset="0"/>
              </a:rPr>
              <a:t> Cittadini</a:t>
            </a:r>
            <a:r>
              <a:rPr lang="it-IT" sz="2000" dirty="0">
                <a:solidFill>
                  <a:schemeClr val="tx1">
                    <a:lumMod val="75000"/>
                    <a:lumOff val="25000"/>
                  </a:schemeClr>
                </a:solidFill>
                <a:latin typeface="Calibri" charset="0"/>
                <a:ea typeface="Times New Roman" charset="0"/>
                <a:cs typeface="Arial" charset="0"/>
              </a:rPr>
              <a:t> </a:t>
            </a:r>
          </a:p>
          <a:p>
            <a:pPr>
              <a:lnSpc>
                <a:spcPts val="3000"/>
              </a:lnSpc>
            </a:pPr>
            <a:r>
              <a:rPr lang="it-IT" sz="2000" dirty="0">
                <a:solidFill>
                  <a:schemeClr val="tx1">
                    <a:lumMod val="75000"/>
                    <a:lumOff val="25000"/>
                  </a:schemeClr>
                </a:solidFill>
                <a:latin typeface="Calibri" charset="0"/>
                <a:ea typeface="Times New Roman" charset="0"/>
                <a:cs typeface="Arial" charset="0"/>
              </a:rPr>
              <a:t>		i </a:t>
            </a:r>
            <a:r>
              <a:rPr lang="it-IT" sz="2000" b="1" dirty="0">
                <a:solidFill>
                  <a:srgbClr val="C00000"/>
                </a:solidFill>
                <a:latin typeface="Calibri" charset="0"/>
                <a:ea typeface="Times New Roman" charset="0"/>
                <a:cs typeface="Arial" charset="0"/>
              </a:rPr>
              <a:t>Professionisti</a:t>
            </a:r>
          </a:p>
          <a:p>
            <a:pPr>
              <a:lnSpc>
                <a:spcPts val="3000"/>
              </a:lnSpc>
            </a:pPr>
            <a:r>
              <a:rPr lang="it-IT" sz="2000" dirty="0">
                <a:solidFill>
                  <a:schemeClr val="tx1">
                    <a:lumMod val="75000"/>
                    <a:lumOff val="25000"/>
                  </a:schemeClr>
                </a:solidFill>
                <a:latin typeface="Calibri" charset="0"/>
                <a:ea typeface="Times New Roman" charset="0"/>
                <a:cs typeface="Arial" charset="0"/>
              </a:rPr>
              <a:t>		gli </a:t>
            </a:r>
            <a:r>
              <a:rPr lang="it-IT" sz="2000" b="1" dirty="0">
                <a:solidFill>
                  <a:srgbClr val="C00000"/>
                </a:solidFill>
                <a:latin typeface="Calibri" charset="0"/>
                <a:ea typeface="Times New Roman" charset="0"/>
                <a:cs typeface="Arial" charset="0"/>
              </a:rPr>
              <a:t>Stakeholder </a:t>
            </a:r>
            <a:r>
              <a:rPr lang="it-IT" sz="2000" dirty="0">
                <a:solidFill>
                  <a:schemeClr val="tx1">
                    <a:lumMod val="75000"/>
                    <a:lumOff val="25000"/>
                  </a:schemeClr>
                </a:solidFill>
                <a:latin typeface="Calibri" charset="0"/>
                <a:ea typeface="Times New Roman" charset="0"/>
                <a:cs typeface="Arial" charset="0"/>
              </a:rPr>
              <a:t>(Comuni, Enti pubblici, Media, etc.) </a:t>
            </a:r>
          </a:p>
          <a:p>
            <a:pPr>
              <a:lnSpc>
                <a:spcPts val="3000"/>
              </a:lnSpc>
            </a:pPr>
            <a:endParaRPr lang="it-IT" sz="2000" dirty="0">
              <a:solidFill>
                <a:schemeClr val="tx1">
                  <a:lumMod val="75000"/>
                  <a:lumOff val="25000"/>
                </a:schemeClr>
              </a:solidFill>
              <a:latin typeface="Calibri" charset="0"/>
              <a:ea typeface="Times New Roman" charset="0"/>
              <a:cs typeface="Arial" charset="0"/>
            </a:endParaRPr>
          </a:p>
        </p:txBody>
      </p:sp>
      <p:sp>
        <p:nvSpPr>
          <p:cNvPr id="16" name="Titolo 1"/>
          <p:cNvSpPr txBox="1">
            <a:spLocks/>
          </p:cNvSpPr>
          <p:nvPr/>
        </p:nvSpPr>
        <p:spPr>
          <a:xfrm>
            <a:off x="1097279" y="553032"/>
            <a:ext cx="7047654"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Piano di Comunicazione</a:t>
            </a:r>
          </a:p>
        </p:txBody>
      </p:sp>
      <p:sp>
        <p:nvSpPr>
          <p:cNvPr id="19" name="Rettangolo 18"/>
          <p:cNvSpPr/>
          <p:nvPr/>
        </p:nvSpPr>
        <p:spPr>
          <a:xfrm>
            <a:off x="1133974" y="1187571"/>
            <a:ext cx="6333626" cy="535531"/>
          </a:xfrm>
          <a:prstGeom prst="rect">
            <a:avLst/>
          </a:prstGeom>
        </p:spPr>
        <p:txBody>
          <a:bodyPr wrap="none">
            <a:noAutofit/>
          </a:bodyPr>
          <a:lstStyle/>
          <a:p>
            <a:pPr algn="just">
              <a:lnSpc>
                <a:spcPct val="120000"/>
              </a:lnSpc>
              <a:spcBef>
                <a:spcPct val="0"/>
              </a:spcBef>
            </a:pPr>
            <a:r>
              <a:rPr lang="it-IT" sz="2400" b="1" dirty="0">
                <a:solidFill>
                  <a:srgbClr val="C00000"/>
                </a:solidFill>
              </a:rPr>
              <a:t>Target</a:t>
            </a:r>
          </a:p>
        </p:txBody>
      </p:sp>
      <p:sp>
        <p:nvSpPr>
          <p:cNvPr id="17" name="Ovale 16"/>
          <p:cNvSpPr/>
          <p:nvPr/>
        </p:nvSpPr>
        <p:spPr>
          <a:xfrm>
            <a:off x="1795825" y="3995147"/>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21" name="Ovale 20">
            <a:extLst>
              <a:ext uri="{FF2B5EF4-FFF2-40B4-BE49-F238E27FC236}">
                <a16:creationId xmlns:a16="http://schemas.microsoft.com/office/drawing/2014/main" xmlns="" id="{7182DF47-F419-4F69-A669-D89A2F7E84D5}"/>
              </a:ext>
            </a:extLst>
          </p:cNvPr>
          <p:cNvSpPr/>
          <p:nvPr/>
        </p:nvSpPr>
        <p:spPr>
          <a:xfrm>
            <a:off x="1795825" y="4367804"/>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22" name="Ovale 21"/>
          <p:cNvSpPr/>
          <p:nvPr/>
        </p:nvSpPr>
        <p:spPr>
          <a:xfrm>
            <a:off x="1795825" y="4787958"/>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12" name="Immagine 11">
            <a:extLst>
              <a:ext uri="{FF2B5EF4-FFF2-40B4-BE49-F238E27FC236}">
                <a16:creationId xmlns:a16="http://schemas.microsoft.com/office/drawing/2014/main" xmlns="" id="{3DD75126-D966-475A-88BD-62380263A1A9}"/>
              </a:ext>
            </a:extLst>
          </p:cNvPr>
          <p:cNvPicPr>
            <a:picLocks noChangeAspect="1"/>
          </p:cNvPicPr>
          <p:nvPr/>
        </p:nvPicPr>
        <p:blipFill>
          <a:blip r:embed="rId3"/>
          <a:stretch>
            <a:fillRect/>
          </a:stretch>
        </p:blipFill>
        <p:spPr>
          <a:xfrm>
            <a:off x="10556470" y="272409"/>
            <a:ext cx="902208" cy="902208"/>
          </a:xfrm>
          <a:prstGeom prst="rect">
            <a:avLst/>
          </a:prstGeom>
        </p:spPr>
      </p:pic>
    </p:spTree>
    <p:extLst>
      <p:ext uri="{BB962C8B-B14F-4D97-AF65-F5344CB8AC3E}">
        <p14:creationId xmlns:p14="http://schemas.microsoft.com/office/powerpoint/2010/main" val="1158822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2"/>
          </p:nvPr>
        </p:nvSpPr>
        <p:spPr/>
        <p:txBody>
          <a:bodyPr/>
          <a:lstStyle/>
          <a:p>
            <a:fld id="{6113E31D-E2AB-40D1-8B51-AFA5AFEF393A}" type="slidenum">
              <a:rPr lang="en-US" smtClean="0"/>
              <a:pPr/>
              <a:t>39</a:t>
            </a:fld>
            <a:endParaRPr lang="en-US" dirty="0"/>
          </a:p>
        </p:txBody>
      </p:sp>
      <p:pic>
        <p:nvPicPr>
          <p:cNvPr id="14" name="Immagine 13"/>
          <p:cNvPicPr>
            <a:picLocks noChangeAspect="1"/>
          </p:cNvPicPr>
          <p:nvPr/>
        </p:nvPicPr>
        <p:blipFill>
          <a:blip r:embed="rId2"/>
          <a:stretch>
            <a:fillRect/>
          </a:stretch>
        </p:blipFill>
        <p:spPr>
          <a:xfrm rot="16200000">
            <a:off x="-2853532" y="2853531"/>
            <a:ext cx="6329363" cy="622300"/>
          </a:xfrm>
          <a:prstGeom prst="rect">
            <a:avLst/>
          </a:prstGeom>
        </p:spPr>
      </p:pic>
      <p:sp>
        <p:nvSpPr>
          <p:cNvPr id="15"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3" name="Rettangolo 12"/>
          <p:cNvSpPr/>
          <p:nvPr/>
        </p:nvSpPr>
        <p:spPr>
          <a:xfrm>
            <a:off x="1118181" y="1919615"/>
            <a:ext cx="10247811" cy="1184170"/>
          </a:xfrm>
          <a:prstGeom prst="rect">
            <a:avLst/>
          </a:prstGeom>
        </p:spPr>
        <p:txBody>
          <a:bodyPr wrap="square">
            <a:spAutoFit/>
          </a:bodyPr>
          <a:lstStyle/>
          <a:p>
            <a:pPr>
              <a:lnSpc>
                <a:spcPts val="3000"/>
              </a:lnSpc>
            </a:pPr>
            <a:r>
              <a:rPr lang="it-IT" sz="2000" dirty="0">
                <a:solidFill>
                  <a:schemeClr val="tx1">
                    <a:lumMod val="75000"/>
                    <a:lumOff val="25000"/>
                  </a:schemeClr>
                </a:solidFill>
                <a:latin typeface="Calibri" charset="0"/>
                <a:ea typeface="Times New Roman" charset="0"/>
                <a:cs typeface="Arial" charset="0"/>
              </a:rPr>
              <a:t>Il Piano di Comunicazione si avvarrà di diversi strumenti, impiegati sia a livello nazionale che locale, e sarà declinato dal 16 luglio al 30 ottobre</a:t>
            </a:r>
          </a:p>
          <a:p>
            <a:pPr lvl="1">
              <a:lnSpc>
                <a:spcPts val="3000"/>
              </a:lnSpc>
            </a:pPr>
            <a:endParaRPr lang="it-IT" sz="1000" dirty="0">
              <a:solidFill>
                <a:schemeClr val="tx1">
                  <a:lumMod val="75000"/>
                  <a:lumOff val="25000"/>
                </a:schemeClr>
              </a:solidFill>
              <a:latin typeface="Calibri" charset="0"/>
              <a:ea typeface="Times New Roman" charset="0"/>
              <a:cs typeface="Arial" charset="0"/>
            </a:endParaRPr>
          </a:p>
        </p:txBody>
      </p:sp>
      <p:sp>
        <p:nvSpPr>
          <p:cNvPr id="16" name="Titolo 1"/>
          <p:cNvSpPr txBox="1">
            <a:spLocks/>
          </p:cNvSpPr>
          <p:nvPr/>
        </p:nvSpPr>
        <p:spPr>
          <a:xfrm>
            <a:off x="1097279" y="553032"/>
            <a:ext cx="7047654"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Piano di Comunicazione</a:t>
            </a:r>
          </a:p>
        </p:txBody>
      </p:sp>
      <p:sp>
        <p:nvSpPr>
          <p:cNvPr id="19" name="Rettangolo 18"/>
          <p:cNvSpPr/>
          <p:nvPr/>
        </p:nvSpPr>
        <p:spPr>
          <a:xfrm>
            <a:off x="1133974" y="1187571"/>
            <a:ext cx="6333626" cy="535531"/>
          </a:xfrm>
          <a:prstGeom prst="rect">
            <a:avLst/>
          </a:prstGeom>
        </p:spPr>
        <p:txBody>
          <a:bodyPr wrap="none">
            <a:noAutofit/>
          </a:bodyPr>
          <a:lstStyle/>
          <a:p>
            <a:pPr algn="just">
              <a:lnSpc>
                <a:spcPct val="120000"/>
              </a:lnSpc>
              <a:spcBef>
                <a:spcPct val="0"/>
              </a:spcBef>
            </a:pPr>
            <a:r>
              <a:rPr lang="it-IT" sz="2400" b="1" dirty="0">
                <a:solidFill>
                  <a:srgbClr val="C00000"/>
                </a:solidFill>
              </a:rPr>
              <a:t>Strumenti</a:t>
            </a:r>
          </a:p>
        </p:txBody>
      </p:sp>
      <p:sp>
        <p:nvSpPr>
          <p:cNvPr id="9" name="Ovale 8"/>
          <p:cNvSpPr/>
          <p:nvPr/>
        </p:nvSpPr>
        <p:spPr>
          <a:xfrm>
            <a:off x="1795825" y="3282621"/>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0" name="Ovale 9">
            <a:extLst>
              <a:ext uri="{FF2B5EF4-FFF2-40B4-BE49-F238E27FC236}">
                <a16:creationId xmlns:a16="http://schemas.microsoft.com/office/drawing/2014/main" xmlns="" id="{7182DF47-F419-4F69-A669-D89A2F7E84D5}"/>
              </a:ext>
            </a:extLst>
          </p:cNvPr>
          <p:cNvSpPr/>
          <p:nvPr/>
        </p:nvSpPr>
        <p:spPr>
          <a:xfrm>
            <a:off x="1795825" y="3655275"/>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1" name="Ovale 10"/>
          <p:cNvSpPr/>
          <p:nvPr/>
        </p:nvSpPr>
        <p:spPr>
          <a:xfrm>
            <a:off x="1795825" y="4027929"/>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2" name="Ovale 11"/>
          <p:cNvSpPr/>
          <p:nvPr/>
        </p:nvSpPr>
        <p:spPr>
          <a:xfrm>
            <a:off x="1795825" y="4400583"/>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7" name="Ovale 16">
            <a:extLst>
              <a:ext uri="{FF2B5EF4-FFF2-40B4-BE49-F238E27FC236}">
                <a16:creationId xmlns:a16="http://schemas.microsoft.com/office/drawing/2014/main" xmlns="" id="{7182DF47-F419-4F69-A669-D89A2F7E84D5}"/>
              </a:ext>
            </a:extLst>
          </p:cNvPr>
          <p:cNvSpPr/>
          <p:nvPr/>
        </p:nvSpPr>
        <p:spPr>
          <a:xfrm>
            <a:off x="1795825" y="4773237"/>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8" name="Ovale 17"/>
          <p:cNvSpPr/>
          <p:nvPr/>
        </p:nvSpPr>
        <p:spPr>
          <a:xfrm>
            <a:off x="1795825" y="5145890"/>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2" name="Rettangolo 1"/>
          <p:cNvSpPr/>
          <p:nvPr/>
        </p:nvSpPr>
        <p:spPr>
          <a:xfrm>
            <a:off x="1622961" y="3049615"/>
            <a:ext cx="6689767" cy="2400657"/>
          </a:xfrm>
          <a:prstGeom prst="rect">
            <a:avLst/>
          </a:prstGeom>
        </p:spPr>
        <p:txBody>
          <a:bodyPr wrap="square">
            <a:spAutoFit/>
          </a:bodyPr>
          <a:lstStyle/>
          <a:p>
            <a:pPr lvl="1">
              <a:lnSpc>
                <a:spcPts val="3000"/>
              </a:lnSpc>
            </a:pPr>
            <a:r>
              <a:rPr lang="it-IT" sz="2000" dirty="0">
                <a:solidFill>
                  <a:schemeClr val="tx1">
                    <a:lumMod val="75000"/>
                    <a:lumOff val="25000"/>
                  </a:schemeClr>
                </a:solidFill>
                <a:latin typeface="Calibri" charset="0"/>
                <a:ea typeface="Times New Roman" charset="0"/>
                <a:cs typeface="Arial" charset="0"/>
              </a:rPr>
              <a:t>Portale </a:t>
            </a:r>
          </a:p>
          <a:p>
            <a:pPr lvl="1">
              <a:lnSpc>
                <a:spcPts val="3000"/>
              </a:lnSpc>
            </a:pPr>
            <a:r>
              <a:rPr lang="it-IT" sz="2000" dirty="0">
                <a:solidFill>
                  <a:schemeClr val="tx1">
                    <a:lumMod val="75000"/>
                    <a:lumOff val="25000"/>
                  </a:schemeClr>
                </a:solidFill>
                <a:latin typeface="Calibri" charset="0"/>
                <a:ea typeface="Times New Roman" charset="0"/>
                <a:cs typeface="Arial" charset="0"/>
              </a:rPr>
              <a:t>Campagna su carta stampata (quotidiani nazionali e locali)</a:t>
            </a:r>
          </a:p>
          <a:p>
            <a:pPr lvl="1">
              <a:lnSpc>
                <a:spcPts val="3000"/>
              </a:lnSpc>
            </a:pPr>
            <a:r>
              <a:rPr lang="it-IT" sz="2000" dirty="0">
                <a:solidFill>
                  <a:schemeClr val="tx1">
                    <a:lumMod val="75000"/>
                    <a:lumOff val="25000"/>
                  </a:schemeClr>
                </a:solidFill>
                <a:latin typeface="Calibri" charset="0"/>
                <a:ea typeface="Times New Roman" charset="0"/>
                <a:cs typeface="Arial" charset="0"/>
              </a:rPr>
              <a:t>Spot radiofonico (emittenti Rai)</a:t>
            </a:r>
          </a:p>
          <a:p>
            <a:pPr lvl="1">
              <a:lnSpc>
                <a:spcPts val="3000"/>
              </a:lnSpc>
            </a:pPr>
            <a:r>
              <a:rPr lang="it-IT" sz="2000" dirty="0">
                <a:solidFill>
                  <a:schemeClr val="tx1">
                    <a:lumMod val="75000"/>
                    <a:lumOff val="25000"/>
                  </a:schemeClr>
                </a:solidFill>
                <a:latin typeface="Calibri" charset="0"/>
                <a:ea typeface="Times New Roman" charset="0"/>
                <a:cs typeface="Arial" charset="0"/>
              </a:rPr>
              <a:t>Spot televisivo (emittenti Rai e Mediaset)	</a:t>
            </a:r>
          </a:p>
          <a:p>
            <a:pPr lvl="1">
              <a:lnSpc>
                <a:spcPts val="3000"/>
              </a:lnSpc>
            </a:pPr>
            <a:r>
              <a:rPr lang="it-IT" sz="2000" dirty="0">
                <a:solidFill>
                  <a:schemeClr val="tx1">
                    <a:lumMod val="75000"/>
                    <a:lumOff val="25000"/>
                  </a:schemeClr>
                </a:solidFill>
                <a:latin typeface="Calibri" charset="0"/>
                <a:ea typeface="Times New Roman" charset="0"/>
                <a:cs typeface="Arial" charset="0"/>
              </a:rPr>
              <a:t>Social Media (</a:t>
            </a:r>
            <a:r>
              <a:rPr lang="it-IT" sz="2000" dirty="0" err="1">
                <a:solidFill>
                  <a:schemeClr val="tx1">
                    <a:lumMod val="75000"/>
                    <a:lumOff val="25000"/>
                  </a:schemeClr>
                </a:solidFill>
                <a:latin typeface="Calibri" charset="0"/>
                <a:ea typeface="Times New Roman" charset="0"/>
                <a:cs typeface="Arial" charset="0"/>
              </a:rPr>
              <a:t>Facebook</a:t>
            </a:r>
            <a:r>
              <a:rPr lang="it-IT" sz="2000" dirty="0">
                <a:solidFill>
                  <a:schemeClr val="tx1">
                    <a:lumMod val="75000"/>
                    <a:lumOff val="25000"/>
                  </a:schemeClr>
                </a:solidFill>
                <a:latin typeface="Calibri" charset="0"/>
                <a:ea typeface="Times New Roman" charset="0"/>
                <a:cs typeface="Arial" charset="0"/>
              </a:rPr>
              <a:t>, </a:t>
            </a:r>
            <a:r>
              <a:rPr lang="it-IT" sz="2000" dirty="0" err="1">
                <a:solidFill>
                  <a:schemeClr val="tx1">
                    <a:lumMod val="75000"/>
                    <a:lumOff val="25000"/>
                  </a:schemeClr>
                </a:solidFill>
                <a:latin typeface="Calibri" charset="0"/>
                <a:ea typeface="Times New Roman" charset="0"/>
                <a:cs typeface="Arial" charset="0"/>
              </a:rPr>
              <a:t>Twitter</a:t>
            </a:r>
            <a:r>
              <a:rPr lang="it-IT" sz="2000" dirty="0">
                <a:solidFill>
                  <a:schemeClr val="tx1">
                    <a:lumMod val="75000"/>
                    <a:lumOff val="25000"/>
                  </a:schemeClr>
                </a:solidFill>
                <a:latin typeface="Calibri" charset="0"/>
                <a:ea typeface="Times New Roman" charset="0"/>
                <a:cs typeface="Arial" charset="0"/>
              </a:rPr>
              <a:t>, </a:t>
            </a:r>
            <a:r>
              <a:rPr lang="it-IT" sz="2000" dirty="0" err="1">
                <a:solidFill>
                  <a:schemeClr val="tx1">
                    <a:lumMod val="75000"/>
                    <a:lumOff val="25000"/>
                  </a:schemeClr>
                </a:solidFill>
                <a:latin typeface="Calibri" charset="0"/>
                <a:ea typeface="Times New Roman" charset="0"/>
                <a:cs typeface="Arial" charset="0"/>
              </a:rPr>
              <a:t>Instangram</a:t>
            </a:r>
            <a:r>
              <a:rPr lang="it-IT" sz="2000" dirty="0">
                <a:solidFill>
                  <a:schemeClr val="tx1">
                    <a:lumMod val="75000"/>
                    <a:lumOff val="25000"/>
                  </a:schemeClr>
                </a:solidFill>
                <a:latin typeface="Calibri" charset="0"/>
                <a:ea typeface="Times New Roman" charset="0"/>
                <a:cs typeface="Arial" charset="0"/>
              </a:rPr>
              <a:t>)</a:t>
            </a:r>
          </a:p>
          <a:p>
            <a:pPr lvl="1">
              <a:lnSpc>
                <a:spcPts val="3000"/>
              </a:lnSpc>
            </a:pPr>
            <a:r>
              <a:rPr lang="it-IT" sz="2000" dirty="0">
                <a:solidFill>
                  <a:schemeClr val="tx1">
                    <a:lumMod val="75000"/>
                    <a:lumOff val="25000"/>
                  </a:schemeClr>
                </a:solidFill>
                <a:latin typeface="Calibri" charset="0"/>
                <a:ea typeface="Times New Roman" charset="0"/>
                <a:cs typeface="Arial" charset="0"/>
              </a:rPr>
              <a:t>Campagna affissione locale</a:t>
            </a:r>
          </a:p>
        </p:txBody>
      </p:sp>
      <p:sp>
        <p:nvSpPr>
          <p:cNvPr id="3" name="Rettangolo 2"/>
          <p:cNvSpPr/>
          <p:nvPr/>
        </p:nvSpPr>
        <p:spPr>
          <a:xfrm>
            <a:off x="8280378" y="3010301"/>
            <a:ext cx="3393066" cy="2785378"/>
          </a:xfrm>
          <a:prstGeom prst="rect">
            <a:avLst/>
          </a:prstGeom>
        </p:spPr>
        <p:txBody>
          <a:bodyPr wrap="square">
            <a:spAutoFit/>
          </a:bodyPr>
          <a:lstStyle/>
          <a:p>
            <a:pPr lvl="1">
              <a:lnSpc>
                <a:spcPts val="3000"/>
              </a:lnSpc>
            </a:pPr>
            <a:r>
              <a:rPr lang="it-IT" sz="2000" dirty="0">
                <a:solidFill>
                  <a:schemeClr val="tx1">
                    <a:lumMod val="75000"/>
                    <a:lumOff val="25000"/>
                  </a:schemeClr>
                </a:solidFill>
                <a:latin typeface="Calibri" charset="0"/>
                <a:ea typeface="Times New Roman" charset="0"/>
                <a:cs typeface="Arial" charset="0"/>
              </a:rPr>
              <a:t>Mailing </a:t>
            </a:r>
          </a:p>
          <a:p>
            <a:pPr lvl="1">
              <a:lnSpc>
                <a:spcPts val="3000"/>
              </a:lnSpc>
            </a:pPr>
            <a:r>
              <a:rPr lang="it-IT" sz="2000" dirty="0">
                <a:solidFill>
                  <a:schemeClr val="tx1">
                    <a:lumMod val="75000"/>
                    <a:lumOff val="25000"/>
                  </a:schemeClr>
                </a:solidFill>
                <a:latin typeface="Calibri" charset="0"/>
                <a:ea typeface="Times New Roman" charset="0"/>
                <a:cs typeface="Arial" charset="0"/>
              </a:rPr>
              <a:t>House </a:t>
            </a:r>
            <a:r>
              <a:rPr lang="it-IT" sz="2000" dirty="0" err="1">
                <a:solidFill>
                  <a:schemeClr val="tx1">
                    <a:lumMod val="75000"/>
                    <a:lumOff val="25000"/>
                  </a:schemeClr>
                </a:solidFill>
                <a:latin typeface="Calibri" charset="0"/>
                <a:ea typeface="Times New Roman" charset="0"/>
                <a:cs typeface="Arial" charset="0"/>
              </a:rPr>
              <a:t>organ</a:t>
            </a:r>
            <a:endParaRPr lang="it-IT" sz="2000" dirty="0">
              <a:solidFill>
                <a:schemeClr val="tx1">
                  <a:lumMod val="75000"/>
                  <a:lumOff val="25000"/>
                </a:schemeClr>
              </a:solidFill>
              <a:latin typeface="Calibri" charset="0"/>
              <a:ea typeface="Times New Roman" charset="0"/>
              <a:cs typeface="Arial" charset="0"/>
            </a:endParaRPr>
          </a:p>
          <a:p>
            <a:pPr lvl="1">
              <a:lnSpc>
                <a:spcPts val="3000"/>
              </a:lnSpc>
            </a:pPr>
            <a:r>
              <a:rPr lang="it-IT" sz="2000" dirty="0">
                <a:solidFill>
                  <a:schemeClr val="tx1">
                    <a:lumMod val="75000"/>
                    <a:lumOff val="25000"/>
                  </a:schemeClr>
                </a:solidFill>
                <a:latin typeface="Calibri" charset="0"/>
                <a:ea typeface="Times New Roman" charset="0"/>
                <a:cs typeface="Arial" charset="0"/>
              </a:rPr>
              <a:t>Newsletter </a:t>
            </a:r>
          </a:p>
          <a:p>
            <a:pPr lvl="1">
              <a:lnSpc>
                <a:spcPts val="3000"/>
              </a:lnSpc>
            </a:pPr>
            <a:r>
              <a:rPr lang="it-IT" sz="2000" dirty="0">
                <a:solidFill>
                  <a:schemeClr val="tx1">
                    <a:lumMod val="75000"/>
                    <a:lumOff val="25000"/>
                  </a:schemeClr>
                </a:solidFill>
                <a:latin typeface="Calibri" charset="0"/>
                <a:ea typeface="Times New Roman" charset="0"/>
                <a:cs typeface="Arial" charset="0"/>
              </a:rPr>
              <a:t>Flyer e Opuscoli</a:t>
            </a:r>
          </a:p>
          <a:p>
            <a:pPr lvl="1">
              <a:lnSpc>
                <a:spcPts val="3000"/>
              </a:lnSpc>
            </a:pPr>
            <a:r>
              <a:rPr lang="it-IT" sz="2000" dirty="0">
                <a:solidFill>
                  <a:schemeClr val="tx1">
                    <a:lumMod val="75000"/>
                    <a:lumOff val="25000"/>
                  </a:schemeClr>
                </a:solidFill>
                <a:latin typeface="Calibri" charset="0"/>
                <a:ea typeface="Times New Roman" charset="0"/>
                <a:cs typeface="Arial" charset="0"/>
              </a:rPr>
              <a:t>Eventi locali</a:t>
            </a:r>
          </a:p>
          <a:p>
            <a:pPr lvl="1">
              <a:lnSpc>
                <a:spcPts val="3000"/>
              </a:lnSpc>
            </a:pPr>
            <a:r>
              <a:rPr lang="it-IT" sz="2000" dirty="0">
                <a:solidFill>
                  <a:schemeClr val="tx1">
                    <a:lumMod val="75000"/>
                    <a:lumOff val="25000"/>
                  </a:schemeClr>
                </a:solidFill>
                <a:latin typeface="Calibri" charset="0"/>
                <a:ea typeface="Times New Roman" charset="0"/>
                <a:cs typeface="Arial" charset="0"/>
              </a:rPr>
              <a:t>Comunicati stampa</a:t>
            </a:r>
          </a:p>
          <a:p>
            <a:pPr lvl="1">
              <a:lnSpc>
                <a:spcPts val="3000"/>
              </a:lnSpc>
            </a:pPr>
            <a:r>
              <a:rPr lang="it-IT" sz="2000" dirty="0">
                <a:solidFill>
                  <a:schemeClr val="tx1">
                    <a:lumMod val="75000"/>
                    <a:lumOff val="25000"/>
                  </a:schemeClr>
                </a:solidFill>
                <a:latin typeface="Calibri" charset="0"/>
                <a:ea typeface="Times New Roman" charset="0"/>
                <a:cs typeface="Arial" charset="0"/>
              </a:rPr>
              <a:t>Conferenza stampa</a:t>
            </a:r>
          </a:p>
        </p:txBody>
      </p:sp>
      <p:sp>
        <p:nvSpPr>
          <p:cNvPr id="21" name="Ovale 20"/>
          <p:cNvSpPr/>
          <p:nvPr/>
        </p:nvSpPr>
        <p:spPr>
          <a:xfrm>
            <a:off x="8455894" y="3245015"/>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22" name="Ovale 21">
            <a:extLst>
              <a:ext uri="{FF2B5EF4-FFF2-40B4-BE49-F238E27FC236}">
                <a16:creationId xmlns:a16="http://schemas.microsoft.com/office/drawing/2014/main" xmlns="" id="{7182DF47-F419-4F69-A669-D89A2F7E84D5}"/>
              </a:ext>
            </a:extLst>
          </p:cNvPr>
          <p:cNvSpPr/>
          <p:nvPr/>
        </p:nvSpPr>
        <p:spPr>
          <a:xfrm>
            <a:off x="8455894" y="3617669"/>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23" name="Ovale 22"/>
          <p:cNvSpPr/>
          <p:nvPr/>
        </p:nvSpPr>
        <p:spPr>
          <a:xfrm>
            <a:off x="8455894" y="3990323"/>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24" name="Ovale 23"/>
          <p:cNvSpPr/>
          <p:nvPr/>
        </p:nvSpPr>
        <p:spPr>
          <a:xfrm>
            <a:off x="8455894" y="4362977"/>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25" name="Ovale 24"/>
          <p:cNvSpPr/>
          <p:nvPr/>
        </p:nvSpPr>
        <p:spPr>
          <a:xfrm>
            <a:off x="8465794" y="4741008"/>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26" name="Ovale 25"/>
          <p:cNvSpPr/>
          <p:nvPr/>
        </p:nvSpPr>
        <p:spPr>
          <a:xfrm>
            <a:off x="8465794" y="5132894"/>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27" name="Ovale 26"/>
          <p:cNvSpPr/>
          <p:nvPr/>
        </p:nvSpPr>
        <p:spPr>
          <a:xfrm>
            <a:off x="8475694" y="5510925"/>
            <a:ext cx="10658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28" name="Immagine 27">
            <a:extLst>
              <a:ext uri="{FF2B5EF4-FFF2-40B4-BE49-F238E27FC236}">
                <a16:creationId xmlns:a16="http://schemas.microsoft.com/office/drawing/2014/main" xmlns="" id="{FC19700B-DDF8-450A-AC2D-B4D62A9FB5E0}"/>
              </a:ext>
            </a:extLst>
          </p:cNvPr>
          <p:cNvPicPr>
            <a:picLocks noChangeAspect="1"/>
          </p:cNvPicPr>
          <p:nvPr/>
        </p:nvPicPr>
        <p:blipFill>
          <a:blip r:embed="rId3"/>
          <a:stretch>
            <a:fillRect/>
          </a:stretch>
        </p:blipFill>
        <p:spPr>
          <a:xfrm>
            <a:off x="10556470" y="272409"/>
            <a:ext cx="902208" cy="902208"/>
          </a:xfrm>
          <a:prstGeom prst="rect">
            <a:avLst/>
          </a:prstGeom>
        </p:spPr>
      </p:pic>
    </p:spTree>
    <p:extLst>
      <p:ext uri="{BB962C8B-B14F-4D97-AF65-F5344CB8AC3E}">
        <p14:creationId xmlns:p14="http://schemas.microsoft.com/office/powerpoint/2010/main" val="1200478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47775" y="1803224"/>
            <a:ext cx="9907904" cy="2453645"/>
          </a:xfrm>
        </p:spPr>
        <p:txBody>
          <a:bodyPr>
            <a:noAutofit/>
          </a:bodyPr>
          <a:lstStyle/>
          <a:p>
            <a:pPr marL="0" indent="0">
              <a:lnSpc>
                <a:spcPct val="110000"/>
              </a:lnSpc>
              <a:spcBef>
                <a:spcPct val="0"/>
              </a:spcBef>
              <a:buNone/>
            </a:pPr>
            <a:r>
              <a:rPr lang="it-IT" sz="2400" b="1" dirty="0">
                <a:solidFill>
                  <a:srgbClr val="C00000"/>
                </a:solidFill>
              </a:rPr>
              <a:t>Conoscenza </a:t>
            </a:r>
            <a:endParaRPr lang="it-IT" sz="2400" b="1" dirty="0">
              <a:solidFill>
                <a:srgbClr val="FF0000"/>
              </a:solidFill>
            </a:endParaRPr>
          </a:p>
          <a:p>
            <a:pPr marL="0" indent="0" algn="just">
              <a:lnSpc>
                <a:spcPct val="110000"/>
              </a:lnSpc>
              <a:spcBef>
                <a:spcPct val="0"/>
              </a:spcBef>
              <a:buNone/>
            </a:pPr>
            <a:r>
              <a:rPr lang="it-IT" b="1" dirty="0"/>
              <a:t>  54,2% </a:t>
            </a:r>
            <a:r>
              <a:rPr lang="it-IT" dirty="0"/>
              <a:t>  Ha sentito parlare del Sisma Bonus ma dichiara di </a:t>
            </a:r>
            <a:r>
              <a:rPr lang="it-IT" b="1" dirty="0">
                <a:solidFill>
                  <a:srgbClr val="C00000"/>
                </a:solidFill>
              </a:rPr>
              <a:t>non conoscerlo nel dettaglio</a:t>
            </a:r>
          </a:p>
          <a:p>
            <a:pPr marL="0" indent="0" algn="just">
              <a:lnSpc>
                <a:spcPct val="110000"/>
              </a:lnSpc>
              <a:spcBef>
                <a:spcPct val="0"/>
              </a:spcBef>
              <a:buNone/>
            </a:pPr>
            <a:r>
              <a:rPr lang="it-IT" b="1" dirty="0"/>
              <a:t>  12,6%   </a:t>
            </a:r>
            <a:r>
              <a:rPr lang="it-IT" dirty="0"/>
              <a:t>Pensa di </a:t>
            </a:r>
            <a:r>
              <a:rPr lang="it-IT" b="1" dirty="0">
                <a:solidFill>
                  <a:srgbClr val="C00000"/>
                </a:solidFill>
              </a:rPr>
              <a:t>attivarsi nell’immediato</a:t>
            </a:r>
            <a:r>
              <a:rPr lang="it-IT" dirty="0">
                <a:solidFill>
                  <a:srgbClr val="C00000"/>
                </a:solidFill>
              </a:rPr>
              <a:t> </a:t>
            </a:r>
            <a:r>
              <a:rPr lang="it-IT" dirty="0"/>
              <a:t>per iniziare una pratica Sisma Bonus</a:t>
            </a:r>
          </a:p>
          <a:p>
            <a:pPr marL="0" indent="0" algn="just">
              <a:lnSpc>
                <a:spcPct val="110000"/>
              </a:lnSpc>
              <a:spcBef>
                <a:spcPct val="0"/>
              </a:spcBef>
              <a:buNone/>
            </a:pPr>
            <a:r>
              <a:rPr lang="it-IT" b="1" dirty="0"/>
              <a:t>  12%</a:t>
            </a:r>
            <a:r>
              <a:rPr lang="it-IT" dirty="0"/>
              <a:t>      </a:t>
            </a:r>
            <a:r>
              <a:rPr lang="it-IT" b="1" dirty="0">
                <a:solidFill>
                  <a:srgbClr val="C00000"/>
                </a:solidFill>
              </a:rPr>
              <a:t>Non sa di cosa si tratti</a:t>
            </a:r>
            <a:endParaRPr lang="it-IT" dirty="0">
              <a:solidFill>
                <a:srgbClr val="C00000"/>
              </a:solidFill>
            </a:endParaRPr>
          </a:p>
          <a:p>
            <a:pPr marL="0" indent="0" algn="just">
              <a:lnSpc>
                <a:spcPct val="110000"/>
              </a:lnSpc>
              <a:spcBef>
                <a:spcPct val="0"/>
              </a:spcBef>
              <a:buNone/>
            </a:pPr>
            <a:r>
              <a:rPr lang="it-IT" b="1" dirty="0"/>
              <a:t>    6,1%   </a:t>
            </a:r>
            <a:r>
              <a:rPr lang="it-IT" dirty="0"/>
              <a:t>È </a:t>
            </a:r>
            <a:r>
              <a:rPr lang="it-IT" b="1" dirty="0">
                <a:solidFill>
                  <a:srgbClr val="C00000"/>
                </a:solidFill>
              </a:rPr>
              <a:t>già stato coinvolto </a:t>
            </a:r>
            <a:r>
              <a:rPr lang="it-IT" dirty="0"/>
              <a:t>in pratiche connesse al Sisma Bonus</a:t>
            </a:r>
          </a:p>
        </p:txBody>
      </p:sp>
      <p:sp>
        <p:nvSpPr>
          <p:cNvPr id="8" name="Segnaposto numero diapositiva 7"/>
          <p:cNvSpPr>
            <a:spLocks noGrp="1"/>
          </p:cNvSpPr>
          <p:nvPr>
            <p:ph type="sldNum" sz="quarter" idx="12"/>
          </p:nvPr>
        </p:nvSpPr>
        <p:spPr/>
        <p:txBody>
          <a:bodyPr/>
          <a:lstStyle/>
          <a:p>
            <a:fld id="{6113E31D-E2AB-40D1-8B51-AFA5AFEF393A}" type="slidenum">
              <a:rPr lang="en-US" smtClean="0"/>
              <a:pPr/>
              <a:t>4</a:t>
            </a:fld>
            <a:endParaRPr lang="en-US" dirty="0"/>
          </a:p>
        </p:txBody>
      </p:sp>
      <p:sp>
        <p:nvSpPr>
          <p:cNvPr id="6" name="Segnaposto contenuto 2"/>
          <p:cNvSpPr txBox="1">
            <a:spLocks/>
          </p:cNvSpPr>
          <p:nvPr/>
        </p:nvSpPr>
        <p:spPr>
          <a:xfrm>
            <a:off x="1219373" y="3869509"/>
            <a:ext cx="9964708" cy="245985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10000"/>
              </a:lnSpc>
              <a:spcBef>
                <a:spcPct val="0"/>
              </a:spcBef>
              <a:buFont typeface="Calibri" panose="020F0502020204030204" pitchFamily="34" charset="0"/>
              <a:buNone/>
            </a:pPr>
            <a:r>
              <a:rPr lang="it-IT" sz="2400" b="1" dirty="0">
                <a:solidFill>
                  <a:srgbClr val="C00000"/>
                </a:solidFill>
              </a:rPr>
              <a:t>Criticità </a:t>
            </a:r>
            <a:endParaRPr lang="it-IT" sz="2400" b="1" dirty="0">
              <a:solidFill>
                <a:srgbClr val="FF0000"/>
              </a:solidFill>
            </a:endParaRPr>
          </a:p>
          <a:p>
            <a:pPr marL="0" indent="0" algn="just">
              <a:lnSpc>
                <a:spcPct val="110000"/>
              </a:lnSpc>
              <a:spcBef>
                <a:spcPct val="0"/>
              </a:spcBef>
              <a:buClr>
                <a:schemeClr val="tx1"/>
              </a:buClr>
              <a:buNone/>
            </a:pPr>
            <a:r>
              <a:rPr lang="it-IT" b="1" dirty="0"/>
              <a:t>  37,8%   </a:t>
            </a:r>
            <a:r>
              <a:rPr lang="it-IT" b="1" dirty="0">
                <a:solidFill>
                  <a:srgbClr val="C00000"/>
                </a:solidFill>
              </a:rPr>
              <a:t>Scarsa consapevolezza </a:t>
            </a:r>
            <a:r>
              <a:rPr lang="it-IT" dirty="0"/>
              <a:t>dei proprietari di immobili circa la </a:t>
            </a:r>
            <a:r>
              <a:rPr lang="it-IT" b="1" dirty="0">
                <a:solidFill>
                  <a:srgbClr val="C00000"/>
                </a:solidFill>
              </a:rPr>
              <a:t>necessità di interventi </a:t>
            </a:r>
            <a:r>
              <a:rPr lang="it-IT" dirty="0"/>
              <a:t>di</a:t>
            </a:r>
          </a:p>
          <a:p>
            <a:pPr marL="0" indent="0" algn="just">
              <a:lnSpc>
                <a:spcPct val="110000"/>
              </a:lnSpc>
              <a:spcBef>
                <a:spcPct val="0"/>
              </a:spcBef>
              <a:buClr>
                <a:schemeClr val="tx1"/>
              </a:buClr>
              <a:buNone/>
            </a:pPr>
            <a:r>
              <a:rPr lang="it-IT" dirty="0"/>
              <a:t>               mitigazione del rischio</a:t>
            </a:r>
          </a:p>
          <a:p>
            <a:pPr marL="0" indent="0" algn="just">
              <a:lnSpc>
                <a:spcPct val="110000"/>
              </a:lnSpc>
              <a:spcBef>
                <a:spcPct val="0"/>
              </a:spcBef>
              <a:buClr>
                <a:schemeClr val="tx1"/>
              </a:buClr>
              <a:buNone/>
            </a:pPr>
            <a:r>
              <a:rPr lang="it-IT" b="1" dirty="0"/>
              <a:t>  28,3%</a:t>
            </a:r>
            <a:r>
              <a:rPr lang="it-IT" dirty="0"/>
              <a:t>   </a:t>
            </a:r>
            <a:r>
              <a:rPr lang="it-IT" b="1" dirty="0">
                <a:solidFill>
                  <a:srgbClr val="C00000"/>
                </a:solidFill>
              </a:rPr>
              <a:t>Percezione dei lavori </a:t>
            </a:r>
            <a:r>
              <a:rPr lang="it-IT" dirty="0"/>
              <a:t>per la mitigazione del rischio come </a:t>
            </a:r>
            <a:r>
              <a:rPr lang="it-IT" b="1" dirty="0">
                <a:solidFill>
                  <a:srgbClr val="C00000"/>
                </a:solidFill>
              </a:rPr>
              <a:t>eccessivamente invasivi </a:t>
            </a:r>
          </a:p>
          <a:p>
            <a:pPr marL="0" indent="0" algn="just">
              <a:lnSpc>
                <a:spcPct val="110000"/>
              </a:lnSpc>
              <a:spcBef>
                <a:spcPct val="0"/>
              </a:spcBef>
              <a:buClr>
                <a:schemeClr val="tx1"/>
              </a:buClr>
              <a:buNone/>
            </a:pPr>
            <a:r>
              <a:rPr lang="it-IT" b="1" dirty="0"/>
              <a:t>  26,9% </a:t>
            </a:r>
            <a:r>
              <a:rPr lang="it-IT" dirty="0"/>
              <a:t>  </a:t>
            </a:r>
            <a:r>
              <a:rPr lang="it-IT" b="1" dirty="0">
                <a:solidFill>
                  <a:srgbClr val="C00000"/>
                </a:solidFill>
              </a:rPr>
              <a:t>Impossibilità per gli incapienti</a:t>
            </a:r>
            <a:r>
              <a:rPr lang="it-IT" dirty="0">
                <a:solidFill>
                  <a:srgbClr val="C00000"/>
                </a:solidFill>
              </a:rPr>
              <a:t> </a:t>
            </a:r>
            <a:r>
              <a:rPr lang="it-IT" dirty="0"/>
              <a:t>di ricorrere al Sisma Bonus</a:t>
            </a:r>
          </a:p>
          <a:p>
            <a:pPr marL="0" indent="0" algn="just">
              <a:lnSpc>
                <a:spcPct val="110000"/>
              </a:lnSpc>
              <a:spcBef>
                <a:spcPct val="0"/>
              </a:spcBef>
              <a:buClr>
                <a:schemeClr val="tx1"/>
              </a:buClr>
              <a:buNone/>
            </a:pPr>
            <a:r>
              <a:rPr lang="it-IT" b="1" dirty="0"/>
              <a:t>  26,7%.  </a:t>
            </a:r>
            <a:r>
              <a:rPr lang="it-IT" b="1" dirty="0">
                <a:solidFill>
                  <a:srgbClr val="C00000"/>
                </a:solidFill>
              </a:rPr>
              <a:t>Scarsa conoscenza </a:t>
            </a:r>
            <a:r>
              <a:rPr lang="it-IT" dirty="0"/>
              <a:t>del Sisma Bonus da parte dei </a:t>
            </a:r>
            <a:r>
              <a:rPr lang="it-IT" b="1" dirty="0">
                <a:solidFill>
                  <a:srgbClr val="C00000"/>
                </a:solidFill>
              </a:rPr>
              <a:t>proprietari di immobili</a:t>
            </a:r>
            <a:endParaRPr lang="it-IT" dirty="0"/>
          </a:p>
        </p:txBody>
      </p:sp>
      <p:pic>
        <p:nvPicPr>
          <p:cNvPr id="7" name="Immagine 6"/>
          <p:cNvPicPr>
            <a:picLocks noChangeAspect="1"/>
          </p:cNvPicPr>
          <p:nvPr/>
        </p:nvPicPr>
        <p:blipFill>
          <a:blip r:embed="rId2"/>
          <a:stretch>
            <a:fillRect/>
          </a:stretch>
        </p:blipFill>
        <p:spPr>
          <a:xfrm rot="16200000">
            <a:off x="-2853532" y="2853531"/>
            <a:ext cx="6329363" cy="622300"/>
          </a:xfrm>
          <a:prstGeom prst="rect">
            <a:avLst/>
          </a:prstGeom>
        </p:spPr>
      </p:pic>
      <p:sp>
        <p:nvSpPr>
          <p:cNvPr id="10"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1" name="Titolo 1"/>
          <p:cNvSpPr txBox="1">
            <a:spLocks/>
          </p:cNvSpPr>
          <p:nvPr/>
        </p:nvSpPr>
        <p:spPr>
          <a:xfrm>
            <a:off x="1097278" y="553032"/>
            <a:ext cx="7411721"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Conoscenza e Criticità Sisma Bonus</a:t>
            </a:r>
          </a:p>
        </p:txBody>
      </p:sp>
      <p:sp>
        <p:nvSpPr>
          <p:cNvPr id="12" name="Rettangolo 11"/>
          <p:cNvSpPr/>
          <p:nvPr/>
        </p:nvSpPr>
        <p:spPr>
          <a:xfrm>
            <a:off x="1133974" y="1187571"/>
            <a:ext cx="3410806" cy="535531"/>
          </a:xfrm>
          <a:prstGeom prst="rect">
            <a:avLst/>
          </a:prstGeom>
        </p:spPr>
        <p:txBody>
          <a:bodyPr wrap="none">
            <a:noAutofit/>
          </a:bodyPr>
          <a:lstStyle/>
          <a:p>
            <a:pPr algn="just">
              <a:lnSpc>
                <a:spcPct val="120000"/>
              </a:lnSpc>
              <a:spcBef>
                <a:spcPct val="0"/>
              </a:spcBef>
            </a:pPr>
            <a:r>
              <a:rPr lang="it-IT" sz="2400" b="1" dirty="0">
                <a:solidFill>
                  <a:srgbClr val="C00000"/>
                </a:solidFill>
              </a:rPr>
              <a:t>Indagine condotta dal CNI su un campione significativo di Ingegneri</a:t>
            </a:r>
          </a:p>
        </p:txBody>
      </p:sp>
      <p:pic>
        <p:nvPicPr>
          <p:cNvPr id="14" name="Immagine 13">
            <a:extLst>
              <a:ext uri="{FF2B5EF4-FFF2-40B4-BE49-F238E27FC236}">
                <a16:creationId xmlns:a16="http://schemas.microsoft.com/office/drawing/2014/main" xmlns="" id="{1F889927-D7FB-47AE-B628-D45CD8205669}"/>
              </a:ext>
            </a:extLst>
          </p:cNvPr>
          <p:cNvPicPr>
            <a:picLocks noChangeAspect="1"/>
          </p:cNvPicPr>
          <p:nvPr/>
        </p:nvPicPr>
        <p:blipFill>
          <a:blip r:embed="rId3"/>
          <a:stretch>
            <a:fillRect/>
          </a:stretch>
        </p:blipFill>
        <p:spPr>
          <a:xfrm>
            <a:off x="9979159" y="177129"/>
            <a:ext cx="1146727" cy="1146727"/>
          </a:xfrm>
          <a:prstGeom prst="rect">
            <a:avLst/>
          </a:prstGeom>
        </p:spPr>
      </p:pic>
    </p:spTree>
    <p:extLst>
      <p:ext uri="{BB962C8B-B14F-4D97-AF65-F5344CB8AC3E}">
        <p14:creationId xmlns:p14="http://schemas.microsoft.com/office/powerpoint/2010/main" val="2554743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FAB73BC-B049-4115-A692-8D63A059BFB8}" type="slidenum">
              <a:rPr lang="en-US" smtClean="0"/>
              <a:pPr/>
              <a:t>40</a:t>
            </a:fld>
            <a:endParaRPr lang="en-US" dirty="0"/>
          </a:p>
        </p:txBody>
      </p:sp>
      <p:pic>
        <p:nvPicPr>
          <p:cNvPr id="7" name="Immagine 6"/>
          <p:cNvPicPr>
            <a:picLocks noChangeAspect="1"/>
          </p:cNvPicPr>
          <p:nvPr/>
        </p:nvPicPr>
        <p:blipFill>
          <a:blip r:embed="rId2"/>
          <a:stretch>
            <a:fillRect/>
          </a:stretch>
        </p:blipFill>
        <p:spPr>
          <a:xfrm rot="16200000">
            <a:off x="-2853532" y="2853531"/>
            <a:ext cx="6329363" cy="622300"/>
          </a:xfrm>
          <a:prstGeom prst="rect">
            <a:avLst/>
          </a:prstGeom>
        </p:spPr>
      </p:pic>
      <p:sp>
        <p:nvSpPr>
          <p:cNvPr id="8"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9" name="Titolo 1"/>
          <p:cNvSpPr>
            <a:spLocks noGrp="1"/>
          </p:cNvSpPr>
          <p:nvPr>
            <p:ph type="title"/>
          </p:nvPr>
        </p:nvSpPr>
        <p:spPr>
          <a:xfrm>
            <a:off x="1097280" y="553032"/>
            <a:ext cx="7691120" cy="937079"/>
          </a:xfrm>
        </p:spPr>
        <p:txBody>
          <a:bodyPr anchor="ctr" anchorCtr="0">
            <a:normAutofit/>
          </a:bodyPr>
          <a:lstStyle/>
          <a:p>
            <a:r>
              <a:rPr lang="it-IT" sz="4000" dirty="0">
                <a:solidFill>
                  <a:srgbClr val="C00000"/>
                </a:solidFill>
              </a:rPr>
              <a:t>Portale della Prevenzione Sismica</a:t>
            </a:r>
          </a:p>
        </p:txBody>
      </p:sp>
      <p:sp>
        <p:nvSpPr>
          <p:cNvPr id="10" name="Rettangolo 9"/>
          <p:cNvSpPr/>
          <p:nvPr/>
        </p:nvSpPr>
        <p:spPr>
          <a:xfrm>
            <a:off x="1133974" y="1187571"/>
            <a:ext cx="5292226" cy="535531"/>
          </a:xfrm>
          <a:prstGeom prst="rect">
            <a:avLst/>
          </a:prstGeom>
        </p:spPr>
        <p:txBody>
          <a:bodyPr wrap="none">
            <a:noAutofit/>
          </a:bodyPr>
          <a:lstStyle/>
          <a:p>
            <a:pPr algn="just">
              <a:lnSpc>
                <a:spcPct val="120000"/>
              </a:lnSpc>
              <a:spcBef>
                <a:spcPct val="0"/>
              </a:spcBef>
            </a:pPr>
            <a:r>
              <a:rPr lang="it-IT" sz="2400" b="1" dirty="0" err="1">
                <a:solidFill>
                  <a:srgbClr val="C00000"/>
                </a:solidFill>
              </a:rPr>
              <a:t>www.giornataprevenzionesismica.it</a:t>
            </a:r>
            <a:endParaRPr lang="it-IT" sz="2400" b="1" dirty="0">
              <a:solidFill>
                <a:srgbClr val="C00000"/>
              </a:solidFill>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228" y="1755001"/>
            <a:ext cx="7570972" cy="4504811"/>
          </a:xfrm>
          <a:prstGeom prst="rect">
            <a:avLst/>
          </a:prstGeom>
        </p:spPr>
      </p:pic>
      <p:pic>
        <p:nvPicPr>
          <p:cNvPr id="11" name="Immagine 10">
            <a:extLst>
              <a:ext uri="{FF2B5EF4-FFF2-40B4-BE49-F238E27FC236}">
                <a16:creationId xmlns:a16="http://schemas.microsoft.com/office/drawing/2014/main" xmlns="" id="{450F12C0-C86E-4ED9-8730-5CA299C59CF5}"/>
              </a:ext>
            </a:extLst>
          </p:cNvPr>
          <p:cNvPicPr>
            <a:picLocks noChangeAspect="1"/>
          </p:cNvPicPr>
          <p:nvPr/>
        </p:nvPicPr>
        <p:blipFill>
          <a:blip r:embed="rId4"/>
          <a:stretch>
            <a:fillRect/>
          </a:stretch>
        </p:blipFill>
        <p:spPr>
          <a:xfrm>
            <a:off x="10556470" y="272409"/>
            <a:ext cx="902208" cy="902208"/>
          </a:xfrm>
          <a:prstGeom prst="rect">
            <a:avLst/>
          </a:prstGeom>
        </p:spPr>
      </p:pic>
    </p:spTree>
    <p:extLst>
      <p:ext uri="{BB962C8B-B14F-4D97-AF65-F5344CB8AC3E}">
        <p14:creationId xmlns:p14="http://schemas.microsoft.com/office/powerpoint/2010/main" val="2100041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8DA11693-2ABC-4338-99BB-A0AFEC57D45D}"/>
              </a:ext>
            </a:extLst>
          </p:cNvPr>
          <p:cNvSpPr>
            <a:spLocks noGrp="1"/>
          </p:cNvSpPr>
          <p:nvPr>
            <p:ph type="sldNum" sz="quarter" idx="12"/>
          </p:nvPr>
        </p:nvSpPr>
        <p:spPr/>
        <p:txBody>
          <a:bodyPr/>
          <a:lstStyle/>
          <a:p>
            <a:fld id="{4FAB73BC-B049-4115-A692-8D63A059BFB8}" type="slidenum">
              <a:rPr lang="en-US" smtClean="0"/>
              <a:pPr/>
              <a:t>41</a:t>
            </a:fld>
            <a:endParaRPr lang="en-US" dirty="0"/>
          </a:p>
        </p:txBody>
      </p:sp>
      <p:pic>
        <p:nvPicPr>
          <p:cNvPr id="4" name="Immagine 3"/>
          <p:cNvPicPr>
            <a:picLocks noChangeAspect="1"/>
          </p:cNvPicPr>
          <p:nvPr/>
        </p:nvPicPr>
        <p:blipFill>
          <a:blip r:embed="rId2"/>
          <a:stretch>
            <a:fillRect/>
          </a:stretch>
        </p:blipFill>
        <p:spPr>
          <a:xfrm rot="16200000">
            <a:off x="-2853532" y="2853531"/>
            <a:ext cx="6329363" cy="622300"/>
          </a:xfrm>
          <a:prstGeom prst="rect">
            <a:avLst/>
          </a:prstGeom>
        </p:spPr>
      </p:pic>
      <p:sp>
        <p:nvSpPr>
          <p:cNvPr id="5"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094" y="134133"/>
            <a:ext cx="10350204" cy="6195230"/>
          </a:xfrm>
          <a:prstGeom prst="rect">
            <a:avLst/>
          </a:prstGeom>
        </p:spPr>
      </p:pic>
    </p:spTree>
    <p:extLst>
      <p:ext uri="{BB962C8B-B14F-4D97-AF65-F5344CB8AC3E}">
        <p14:creationId xmlns:p14="http://schemas.microsoft.com/office/powerpoint/2010/main" val="2681222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FAB73BC-B049-4115-A692-8D63A059BFB8}" type="slidenum">
              <a:rPr lang="en-US" smtClean="0"/>
              <a:pPr/>
              <a:t>42</a:t>
            </a:fld>
            <a:endParaRPr lang="en-US" dirty="0"/>
          </a:p>
        </p:txBody>
      </p:sp>
      <p:pic>
        <p:nvPicPr>
          <p:cNvPr id="7" name="Immagine 6"/>
          <p:cNvPicPr>
            <a:picLocks noChangeAspect="1"/>
          </p:cNvPicPr>
          <p:nvPr/>
        </p:nvPicPr>
        <p:blipFill>
          <a:blip r:embed="rId2"/>
          <a:stretch>
            <a:fillRect/>
          </a:stretch>
        </p:blipFill>
        <p:spPr>
          <a:xfrm rot="16200000">
            <a:off x="-2853532" y="2853531"/>
            <a:ext cx="6329363" cy="622300"/>
          </a:xfrm>
          <a:prstGeom prst="rect">
            <a:avLst/>
          </a:prstGeom>
        </p:spPr>
      </p:pic>
      <p:sp>
        <p:nvSpPr>
          <p:cNvPr id="8"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9" name="Titolo 1"/>
          <p:cNvSpPr>
            <a:spLocks noGrp="1"/>
          </p:cNvSpPr>
          <p:nvPr>
            <p:ph type="title"/>
          </p:nvPr>
        </p:nvSpPr>
        <p:spPr>
          <a:xfrm>
            <a:off x="1097280" y="553032"/>
            <a:ext cx="7691120" cy="937079"/>
          </a:xfrm>
        </p:spPr>
        <p:txBody>
          <a:bodyPr anchor="ctr" anchorCtr="0">
            <a:normAutofit/>
          </a:bodyPr>
          <a:lstStyle/>
          <a:p>
            <a:r>
              <a:rPr lang="it-IT" sz="4000" dirty="0">
                <a:solidFill>
                  <a:srgbClr val="C00000"/>
                </a:solidFill>
              </a:rPr>
              <a:t>Portale della Prevenzione Sismica</a:t>
            </a:r>
          </a:p>
        </p:txBody>
      </p:sp>
      <p:sp>
        <p:nvSpPr>
          <p:cNvPr id="10" name="Rettangolo 9"/>
          <p:cNvSpPr/>
          <p:nvPr/>
        </p:nvSpPr>
        <p:spPr>
          <a:xfrm>
            <a:off x="1133974" y="1187571"/>
            <a:ext cx="5292226" cy="535531"/>
          </a:xfrm>
          <a:prstGeom prst="rect">
            <a:avLst/>
          </a:prstGeom>
        </p:spPr>
        <p:txBody>
          <a:bodyPr wrap="none">
            <a:noAutofit/>
          </a:bodyPr>
          <a:lstStyle/>
          <a:p>
            <a:pPr algn="just">
              <a:lnSpc>
                <a:spcPct val="120000"/>
              </a:lnSpc>
              <a:spcBef>
                <a:spcPct val="0"/>
              </a:spcBef>
            </a:pPr>
            <a:r>
              <a:rPr lang="it-IT" sz="2400" b="1" dirty="0">
                <a:solidFill>
                  <a:srgbClr val="C00000"/>
                </a:solidFill>
              </a:rPr>
              <a:t>Dashboard Professionista</a:t>
            </a: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431" y="2124650"/>
            <a:ext cx="10193052" cy="4204713"/>
          </a:xfrm>
          <a:prstGeom prst="rect">
            <a:avLst/>
          </a:prstGeom>
        </p:spPr>
      </p:pic>
      <p:pic>
        <p:nvPicPr>
          <p:cNvPr id="11" name="Immagine 10">
            <a:extLst>
              <a:ext uri="{FF2B5EF4-FFF2-40B4-BE49-F238E27FC236}">
                <a16:creationId xmlns:a16="http://schemas.microsoft.com/office/drawing/2014/main" xmlns="" id="{0C0D9D8E-9A43-4A9C-B7CD-908484647408}"/>
              </a:ext>
            </a:extLst>
          </p:cNvPr>
          <p:cNvPicPr>
            <a:picLocks noChangeAspect="1"/>
          </p:cNvPicPr>
          <p:nvPr/>
        </p:nvPicPr>
        <p:blipFill>
          <a:blip r:embed="rId4"/>
          <a:stretch>
            <a:fillRect/>
          </a:stretch>
        </p:blipFill>
        <p:spPr>
          <a:xfrm>
            <a:off x="10556470" y="272409"/>
            <a:ext cx="902208" cy="902208"/>
          </a:xfrm>
          <a:prstGeom prst="rect">
            <a:avLst/>
          </a:prstGeom>
        </p:spPr>
      </p:pic>
    </p:spTree>
    <p:extLst>
      <p:ext uri="{BB962C8B-B14F-4D97-AF65-F5344CB8AC3E}">
        <p14:creationId xmlns:p14="http://schemas.microsoft.com/office/powerpoint/2010/main" val="542003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FAB73BC-B049-4115-A692-8D63A059BFB8}" type="slidenum">
              <a:rPr lang="en-US" smtClean="0"/>
              <a:pPr/>
              <a:t>43</a:t>
            </a:fld>
            <a:endParaRPr lang="en-US" dirty="0"/>
          </a:p>
        </p:txBody>
      </p:sp>
      <p:pic>
        <p:nvPicPr>
          <p:cNvPr id="7" name="Immagine 6"/>
          <p:cNvPicPr>
            <a:picLocks noChangeAspect="1"/>
          </p:cNvPicPr>
          <p:nvPr/>
        </p:nvPicPr>
        <p:blipFill>
          <a:blip r:embed="rId2"/>
          <a:stretch>
            <a:fillRect/>
          </a:stretch>
        </p:blipFill>
        <p:spPr>
          <a:xfrm rot="16200000">
            <a:off x="-2853532" y="2853531"/>
            <a:ext cx="6329363" cy="622300"/>
          </a:xfrm>
          <a:prstGeom prst="rect">
            <a:avLst/>
          </a:prstGeom>
        </p:spPr>
      </p:pic>
      <p:sp>
        <p:nvSpPr>
          <p:cNvPr id="8"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9" name="Titolo 1"/>
          <p:cNvSpPr>
            <a:spLocks noGrp="1"/>
          </p:cNvSpPr>
          <p:nvPr>
            <p:ph type="title"/>
          </p:nvPr>
        </p:nvSpPr>
        <p:spPr>
          <a:xfrm>
            <a:off x="1097280" y="553032"/>
            <a:ext cx="7691120" cy="937079"/>
          </a:xfrm>
        </p:spPr>
        <p:txBody>
          <a:bodyPr anchor="ctr" anchorCtr="0">
            <a:normAutofit/>
          </a:bodyPr>
          <a:lstStyle/>
          <a:p>
            <a:r>
              <a:rPr lang="it-IT" sz="4000" dirty="0">
                <a:solidFill>
                  <a:srgbClr val="C00000"/>
                </a:solidFill>
              </a:rPr>
              <a:t>Portale della Prevenzione Sismica</a:t>
            </a:r>
          </a:p>
        </p:txBody>
      </p:sp>
      <p:sp>
        <p:nvSpPr>
          <p:cNvPr id="10" name="Rettangolo 9"/>
          <p:cNvSpPr/>
          <p:nvPr/>
        </p:nvSpPr>
        <p:spPr>
          <a:xfrm>
            <a:off x="1133974" y="1187571"/>
            <a:ext cx="5292226" cy="535531"/>
          </a:xfrm>
          <a:prstGeom prst="rect">
            <a:avLst/>
          </a:prstGeom>
        </p:spPr>
        <p:txBody>
          <a:bodyPr wrap="none">
            <a:noAutofit/>
          </a:bodyPr>
          <a:lstStyle/>
          <a:p>
            <a:pPr algn="just">
              <a:lnSpc>
                <a:spcPct val="120000"/>
              </a:lnSpc>
              <a:spcBef>
                <a:spcPct val="0"/>
              </a:spcBef>
            </a:pPr>
            <a:r>
              <a:rPr lang="it-IT" sz="2400" b="1" dirty="0">
                <a:solidFill>
                  <a:srgbClr val="C00000"/>
                </a:solidFill>
              </a:rPr>
              <a:t>Dashboard Professionista - Programma formativo FAD</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083" y="2036573"/>
            <a:ext cx="10058400" cy="4001131"/>
          </a:xfrm>
          <a:prstGeom prst="rect">
            <a:avLst/>
          </a:prstGeom>
        </p:spPr>
      </p:pic>
      <p:pic>
        <p:nvPicPr>
          <p:cNvPr id="11" name="Immagine 10">
            <a:extLst>
              <a:ext uri="{FF2B5EF4-FFF2-40B4-BE49-F238E27FC236}">
                <a16:creationId xmlns:a16="http://schemas.microsoft.com/office/drawing/2014/main" xmlns="" id="{9EDE1DD6-BED1-4D01-BCED-F4B7C4F952E9}"/>
              </a:ext>
            </a:extLst>
          </p:cNvPr>
          <p:cNvPicPr>
            <a:picLocks noChangeAspect="1"/>
          </p:cNvPicPr>
          <p:nvPr/>
        </p:nvPicPr>
        <p:blipFill>
          <a:blip r:embed="rId4"/>
          <a:stretch>
            <a:fillRect/>
          </a:stretch>
        </p:blipFill>
        <p:spPr>
          <a:xfrm>
            <a:off x="10556470" y="272409"/>
            <a:ext cx="902208" cy="902208"/>
          </a:xfrm>
          <a:prstGeom prst="rect">
            <a:avLst/>
          </a:prstGeom>
        </p:spPr>
      </p:pic>
    </p:spTree>
    <p:extLst>
      <p:ext uri="{BB962C8B-B14F-4D97-AF65-F5344CB8AC3E}">
        <p14:creationId xmlns:p14="http://schemas.microsoft.com/office/powerpoint/2010/main" val="1968425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FAB73BC-B049-4115-A692-8D63A059BFB8}" type="slidenum">
              <a:rPr lang="en-US" smtClean="0"/>
              <a:pPr/>
              <a:t>44</a:t>
            </a:fld>
            <a:endParaRPr lang="en-US" dirty="0"/>
          </a:p>
        </p:txBody>
      </p:sp>
      <p:pic>
        <p:nvPicPr>
          <p:cNvPr id="7" name="Immagine 6"/>
          <p:cNvPicPr>
            <a:picLocks noChangeAspect="1"/>
          </p:cNvPicPr>
          <p:nvPr/>
        </p:nvPicPr>
        <p:blipFill>
          <a:blip r:embed="rId2"/>
          <a:stretch>
            <a:fillRect/>
          </a:stretch>
        </p:blipFill>
        <p:spPr>
          <a:xfrm rot="16200000">
            <a:off x="-2853532" y="2853531"/>
            <a:ext cx="6329363" cy="622300"/>
          </a:xfrm>
          <a:prstGeom prst="rect">
            <a:avLst/>
          </a:prstGeom>
        </p:spPr>
      </p:pic>
      <p:sp>
        <p:nvSpPr>
          <p:cNvPr id="9" name="Titolo 1"/>
          <p:cNvSpPr>
            <a:spLocks noGrp="1"/>
          </p:cNvSpPr>
          <p:nvPr>
            <p:ph type="title"/>
          </p:nvPr>
        </p:nvSpPr>
        <p:spPr>
          <a:xfrm>
            <a:off x="1097280" y="553032"/>
            <a:ext cx="7691120" cy="937079"/>
          </a:xfrm>
        </p:spPr>
        <p:txBody>
          <a:bodyPr anchor="ctr" anchorCtr="0">
            <a:normAutofit/>
          </a:bodyPr>
          <a:lstStyle/>
          <a:p>
            <a:r>
              <a:rPr lang="it-IT" sz="4000" dirty="0">
                <a:solidFill>
                  <a:srgbClr val="C00000"/>
                </a:solidFill>
              </a:rPr>
              <a:t>Portale della Prevenzione Sismica</a:t>
            </a:r>
          </a:p>
        </p:txBody>
      </p:sp>
      <p:sp>
        <p:nvSpPr>
          <p:cNvPr id="10" name="Rettangolo 9"/>
          <p:cNvSpPr/>
          <p:nvPr/>
        </p:nvSpPr>
        <p:spPr>
          <a:xfrm>
            <a:off x="1133974" y="1187571"/>
            <a:ext cx="5292226" cy="535531"/>
          </a:xfrm>
          <a:prstGeom prst="rect">
            <a:avLst/>
          </a:prstGeom>
        </p:spPr>
        <p:txBody>
          <a:bodyPr wrap="none">
            <a:noAutofit/>
          </a:bodyPr>
          <a:lstStyle/>
          <a:p>
            <a:pPr algn="just">
              <a:lnSpc>
                <a:spcPct val="120000"/>
              </a:lnSpc>
              <a:spcBef>
                <a:spcPct val="0"/>
              </a:spcBef>
            </a:pPr>
            <a:r>
              <a:rPr lang="it-IT" sz="2400" b="1" dirty="0">
                <a:solidFill>
                  <a:srgbClr val="C00000"/>
                </a:solidFill>
              </a:rPr>
              <a:t>Dashboard Professionista - Documentazione di supporto</a:t>
            </a:r>
          </a:p>
        </p:txBody>
      </p:sp>
      <p:sp>
        <p:nvSpPr>
          <p:cNvPr id="8"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083" y="1958395"/>
            <a:ext cx="10058400" cy="4130048"/>
          </a:xfrm>
          <a:prstGeom prst="rect">
            <a:avLst/>
          </a:prstGeom>
        </p:spPr>
      </p:pic>
      <p:pic>
        <p:nvPicPr>
          <p:cNvPr id="12" name="Immagine 11">
            <a:extLst>
              <a:ext uri="{FF2B5EF4-FFF2-40B4-BE49-F238E27FC236}">
                <a16:creationId xmlns:a16="http://schemas.microsoft.com/office/drawing/2014/main" xmlns="" id="{C4237D08-1E3D-433F-90F9-CCF05D76BC98}"/>
              </a:ext>
            </a:extLst>
          </p:cNvPr>
          <p:cNvPicPr>
            <a:picLocks noChangeAspect="1"/>
          </p:cNvPicPr>
          <p:nvPr/>
        </p:nvPicPr>
        <p:blipFill>
          <a:blip r:embed="rId4"/>
          <a:stretch>
            <a:fillRect/>
          </a:stretch>
        </p:blipFill>
        <p:spPr>
          <a:xfrm>
            <a:off x="10556470" y="272409"/>
            <a:ext cx="902208" cy="902208"/>
          </a:xfrm>
          <a:prstGeom prst="rect">
            <a:avLst/>
          </a:prstGeom>
        </p:spPr>
      </p:pic>
    </p:spTree>
    <p:extLst>
      <p:ext uri="{BB962C8B-B14F-4D97-AF65-F5344CB8AC3E}">
        <p14:creationId xmlns:p14="http://schemas.microsoft.com/office/powerpoint/2010/main" val="350374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FAB73BC-B049-4115-A692-8D63A059BFB8}" type="slidenum">
              <a:rPr lang="en-US" smtClean="0"/>
              <a:pPr/>
              <a:t>45</a:t>
            </a:fld>
            <a:endParaRPr lang="en-US" dirty="0"/>
          </a:p>
        </p:txBody>
      </p:sp>
      <p:pic>
        <p:nvPicPr>
          <p:cNvPr id="7" name="Immagine 6"/>
          <p:cNvPicPr>
            <a:picLocks noChangeAspect="1"/>
          </p:cNvPicPr>
          <p:nvPr/>
        </p:nvPicPr>
        <p:blipFill>
          <a:blip r:embed="rId2"/>
          <a:stretch>
            <a:fillRect/>
          </a:stretch>
        </p:blipFill>
        <p:spPr>
          <a:xfrm rot="16200000">
            <a:off x="-2853532" y="2853531"/>
            <a:ext cx="6329363" cy="622300"/>
          </a:xfrm>
          <a:prstGeom prst="rect">
            <a:avLst/>
          </a:prstGeom>
        </p:spPr>
      </p:pic>
      <p:sp>
        <p:nvSpPr>
          <p:cNvPr id="8"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9" name="Titolo 1"/>
          <p:cNvSpPr>
            <a:spLocks noGrp="1"/>
          </p:cNvSpPr>
          <p:nvPr>
            <p:ph type="title"/>
          </p:nvPr>
        </p:nvSpPr>
        <p:spPr>
          <a:xfrm>
            <a:off x="1097280" y="553032"/>
            <a:ext cx="7691120" cy="937079"/>
          </a:xfrm>
        </p:spPr>
        <p:txBody>
          <a:bodyPr anchor="ctr" anchorCtr="0">
            <a:normAutofit/>
          </a:bodyPr>
          <a:lstStyle/>
          <a:p>
            <a:r>
              <a:rPr lang="it-IT" sz="4000" dirty="0">
                <a:solidFill>
                  <a:srgbClr val="C00000"/>
                </a:solidFill>
              </a:rPr>
              <a:t>Portale della Prevenzione Sismica</a:t>
            </a:r>
          </a:p>
        </p:txBody>
      </p:sp>
      <p:sp>
        <p:nvSpPr>
          <p:cNvPr id="10" name="Rettangolo 9"/>
          <p:cNvSpPr/>
          <p:nvPr/>
        </p:nvSpPr>
        <p:spPr>
          <a:xfrm>
            <a:off x="1133974" y="1187571"/>
            <a:ext cx="5292226" cy="535531"/>
          </a:xfrm>
          <a:prstGeom prst="rect">
            <a:avLst/>
          </a:prstGeom>
        </p:spPr>
        <p:txBody>
          <a:bodyPr wrap="none">
            <a:noAutofit/>
          </a:bodyPr>
          <a:lstStyle/>
          <a:p>
            <a:pPr algn="just">
              <a:lnSpc>
                <a:spcPct val="120000"/>
              </a:lnSpc>
              <a:spcBef>
                <a:spcPct val="0"/>
              </a:spcBef>
            </a:pPr>
            <a:r>
              <a:rPr lang="it-IT" sz="2400" b="1" dirty="0">
                <a:solidFill>
                  <a:srgbClr val="C00000"/>
                </a:solidFill>
              </a:rPr>
              <a:t>Dashboard Professionista - Gestione Visite tecniche</a:t>
            </a:r>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974" y="1989942"/>
            <a:ext cx="10058400" cy="3947177"/>
          </a:xfrm>
          <a:prstGeom prst="rect">
            <a:avLst/>
          </a:prstGeom>
        </p:spPr>
      </p:pic>
      <p:pic>
        <p:nvPicPr>
          <p:cNvPr id="12" name="Immagine 11">
            <a:extLst>
              <a:ext uri="{FF2B5EF4-FFF2-40B4-BE49-F238E27FC236}">
                <a16:creationId xmlns:a16="http://schemas.microsoft.com/office/drawing/2014/main" xmlns="" id="{9F55F6D2-2194-4BC3-A093-92E3BD260750}"/>
              </a:ext>
            </a:extLst>
          </p:cNvPr>
          <p:cNvPicPr>
            <a:picLocks noChangeAspect="1"/>
          </p:cNvPicPr>
          <p:nvPr/>
        </p:nvPicPr>
        <p:blipFill>
          <a:blip r:embed="rId4"/>
          <a:stretch>
            <a:fillRect/>
          </a:stretch>
        </p:blipFill>
        <p:spPr>
          <a:xfrm>
            <a:off x="10556470" y="272409"/>
            <a:ext cx="902208" cy="902208"/>
          </a:xfrm>
          <a:prstGeom prst="rect">
            <a:avLst/>
          </a:prstGeom>
        </p:spPr>
      </p:pic>
    </p:spTree>
    <p:extLst>
      <p:ext uri="{BB962C8B-B14F-4D97-AF65-F5344CB8AC3E}">
        <p14:creationId xmlns:p14="http://schemas.microsoft.com/office/powerpoint/2010/main" val="1168943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FAB73BC-B049-4115-A692-8D63A059BFB8}" type="slidenum">
              <a:rPr lang="en-US" smtClean="0"/>
              <a:pPr/>
              <a:t>46</a:t>
            </a:fld>
            <a:endParaRPr lang="en-US" dirty="0"/>
          </a:p>
        </p:txBody>
      </p:sp>
      <p:pic>
        <p:nvPicPr>
          <p:cNvPr id="7" name="Immagine 6"/>
          <p:cNvPicPr>
            <a:picLocks noChangeAspect="1"/>
          </p:cNvPicPr>
          <p:nvPr/>
        </p:nvPicPr>
        <p:blipFill>
          <a:blip r:embed="rId2"/>
          <a:stretch>
            <a:fillRect/>
          </a:stretch>
        </p:blipFill>
        <p:spPr>
          <a:xfrm rot="16200000">
            <a:off x="-2853532" y="2853531"/>
            <a:ext cx="6329363" cy="622300"/>
          </a:xfrm>
          <a:prstGeom prst="rect">
            <a:avLst/>
          </a:prstGeom>
        </p:spPr>
      </p:pic>
      <p:sp>
        <p:nvSpPr>
          <p:cNvPr id="8"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9" name="Titolo 1"/>
          <p:cNvSpPr>
            <a:spLocks noGrp="1"/>
          </p:cNvSpPr>
          <p:nvPr>
            <p:ph type="title"/>
          </p:nvPr>
        </p:nvSpPr>
        <p:spPr>
          <a:xfrm>
            <a:off x="1097280" y="553032"/>
            <a:ext cx="7691120" cy="937079"/>
          </a:xfrm>
        </p:spPr>
        <p:txBody>
          <a:bodyPr anchor="ctr" anchorCtr="0">
            <a:normAutofit/>
          </a:bodyPr>
          <a:lstStyle/>
          <a:p>
            <a:r>
              <a:rPr lang="it-IT" sz="4000" dirty="0">
                <a:solidFill>
                  <a:srgbClr val="C00000"/>
                </a:solidFill>
              </a:rPr>
              <a:t>Portale della Prevenzione Sismica</a:t>
            </a:r>
          </a:p>
        </p:txBody>
      </p:sp>
      <p:sp>
        <p:nvSpPr>
          <p:cNvPr id="10" name="Rettangolo 9"/>
          <p:cNvSpPr/>
          <p:nvPr/>
        </p:nvSpPr>
        <p:spPr>
          <a:xfrm>
            <a:off x="1133974" y="1187571"/>
            <a:ext cx="5292226" cy="535531"/>
          </a:xfrm>
          <a:prstGeom prst="rect">
            <a:avLst/>
          </a:prstGeom>
        </p:spPr>
        <p:txBody>
          <a:bodyPr wrap="none">
            <a:noAutofit/>
          </a:bodyPr>
          <a:lstStyle/>
          <a:p>
            <a:pPr algn="just">
              <a:lnSpc>
                <a:spcPct val="120000"/>
              </a:lnSpc>
              <a:spcBef>
                <a:spcPct val="0"/>
              </a:spcBef>
            </a:pPr>
            <a:r>
              <a:rPr lang="it-IT" sz="2400" b="1" dirty="0">
                <a:solidFill>
                  <a:srgbClr val="C00000"/>
                </a:solidFill>
              </a:rPr>
              <a:t>Dashboard Professionista - Contatta il Referente</a:t>
            </a: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083" y="2026528"/>
            <a:ext cx="10058400" cy="4244167"/>
          </a:xfrm>
          <a:prstGeom prst="rect">
            <a:avLst/>
          </a:prstGeom>
        </p:spPr>
      </p:pic>
      <p:pic>
        <p:nvPicPr>
          <p:cNvPr id="11" name="Immagine 10">
            <a:extLst>
              <a:ext uri="{FF2B5EF4-FFF2-40B4-BE49-F238E27FC236}">
                <a16:creationId xmlns:a16="http://schemas.microsoft.com/office/drawing/2014/main" xmlns="" id="{5558B12A-F9D3-4E45-9EEA-A73E82AA4B83}"/>
              </a:ext>
            </a:extLst>
          </p:cNvPr>
          <p:cNvPicPr>
            <a:picLocks noChangeAspect="1"/>
          </p:cNvPicPr>
          <p:nvPr/>
        </p:nvPicPr>
        <p:blipFill>
          <a:blip r:embed="rId4"/>
          <a:stretch>
            <a:fillRect/>
          </a:stretch>
        </p:blipFill>
        <p:spPr>
          <a:xfrm>
            <a:off x="10556470" y="272409"/>
            <a:ext cx="902208" cy="902208"/>
          </a:xfrm>
          <a:prstGeom prst="rect">
            <a:avLst/>
          </a:prstGeom>
        </p:spPr>
      </p:pic>
    </p:spTree>
    <p:extLst>
      <p:ext uri="{BB962C8B-B14F-4D97-AF65-F5344CB8AC3E}">
        <p14:creationId xmlns:p14="http://schemas.microsoft.com/office/powerpoint/2010/main" val="1054438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FAB73BC-B049-4115-A692-8D63A059BFB8}" type="slidenum">
              <a:rPr lang="en-US" smtClean="0"/>
              <a:pPr/>
              <a:t>47</a:t>
            </a:fld>
            <a:endParaRPr lang="en-US" dirty="0"/>
          </a:p>
        </p:txBody>
      </p:sp>
      <p:pic>
        <p:nvPicPr>
          <p:cNvPr id="7" name="Immagine 6"/>
          <p:cNvPicPr>
            <a:picLocks noChangeAspect="1"/>
          </p:cNvPicPr>
          <p:nvPr/>
        </p:nvPicPr>
        <p:blipFill>
          <a:blip r:embed="rId2"/>
          <a:stretch>
            <a:fillRect/>
          </a:stretch>
        </p:blipFill>
        <p:spPr>
          <a:xfrm rot="16200000">
            <a:off x="-2853532" y="2853531"/>
            <a:ext cx="6329363" cy="622300"/>
          </a:xfrm>
          <a:prstGeom prst="rect">
            <a:avLst/>
          </a:prstGeom>
        </p:spPr>
      </p:pic>
      <p:sp>
        <p:nvSpPr>
          <p:cNvPr id="8" name="Segnaposto piè di pagina 8"/>
          <p:cNvSpPr>
            <a:spLocks noGrp="1"/>
          </p:cNvSpPr>
          <p:nvPr>
            <p:ph type="ftr" sz="quarter" idx="11"/>
          </p:nvPr>
        </p:nvSpPr>
        <p:spPr>
          <a:xfrm>
            <a:off x="311149" y="6436950"/>
            <a:ext cx="4822804" cy="365125"/>
          </a:xfrm>
        </p:spPr>
        <p:txBody>
          <a:bodyPr/>
          <a:lstStyle/>
          <a:p>
            <a:pPr algn="l"/>
            <a:r>
              <a:rPr lang="it-IT" sz="1200" dirty="0"/>
              <a:t>GIORNATA NAZIONALE DELLA PREVENZIONE SISMICA</a:t>
            </a:r>
          </a:p>
        </p:txBody>
      </p:sp>
      <p:sp>
        <p:nvSpPr>
          <p:cNvPr id="9" name="Titolo 1"/>
          <p:cNvSpPr>
            <a:spLocks noGrp="1"/>
          </p:cNvSpPr>
          <p:nvPr>
            <p:ph type="title"/>
          </p:nvPr>
        </p:nvSpPr>
        <p:spPr>
          <a:xfrm>
            <a:off x="1097280" y="553032"/>
            <a:ext cx="7691120" cy="937079"/>
          </a:xfrm>
        </p:spPr>
        <p:txBody>
          <a:bodyPr anchor="ctr" anchorCtr="0">
            <a:normAutofit/>
          </a:bodyPr>
          <a:lstStyle/>
          <a:p>
            <a:r>
              <a:rPr lang="it-IT" sz="4000" dirty="0">
                <a:solidFill>
                  <a:srgbClr val="C00000"/>
                </a:solidFill>
              </a:rPr>
              <a:t>Portale della Prevenzione Sismica</a:t>
            </a:r>
          </a:p>
        </p:txBody>
      </p:sp>
      <p:sp>
        <p:nvSpPr>
          <p:cNvPr id="10" name="Rettangolo 9"/>
          <p:cNvSpPr/>
          <p:nvPr/>
        </p:nvSpPr>
        <p:spPr>
          <a:xfrm>
            <a:off x="1133974" y="1187571"/>
            <a:ext cx="5292226" cy="535531"/>
          </a:xfrm>
          <a:prstGeom prst="rect">
            <a:avLst/>
          </a:prstGeom>
        </p:spPr>
        <p:txBody>
          <a:bodyPr wrap="none">
            <a:noAutofit/>
          </a:bodyPr>
          <a:lstStyle/>
          <a:p>
            <a:pPr algn="just">
              <a:lnSpc>
                <a:spcPct val="120000"/>
              </a:lnSpc>
              <a:spcBef>
                <a:spcPct val="0"/>
              </a:spcBef>
            </a:pPr>
            <a:r>
              <a:rPr lang="it-IT" sz="2400" b="1" dirty="0">
                <a:solidFill>
                  <a:srgbClr val="C00000"/>
                </a:solidFill>
              </a:rPr>
              <a:t>Dashboard Professionista - Richiesta di Assistenza</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083" y="2016481"/>
            <a:ext cx="10058400" cy="4199353"/>
          </a:xfrm>
          <a:prstGeom prst="rect">
            <a:avLst/>
          </a:prstGeom>
        </p:spPr>
      </p:pic>
      <p:pic>
        <p:nvPicPr>
          <p:cNvPr id="11" name="Immagine 10">
            <a:extLst>
              <a:ext uri="{FF2B5EF4-FFF2-40B4-BE49-F238E27FC236}">
                <a16:creationId xmlns:a16="http://schemas.microsoft.com/office/drawing/2014/main" xmlns="" id="{58599B1D-F6E7-454A-A2DA-0566ACBC49E7}"/>
              </a:ext>
            </a:extLst>
          </p:cNvPr>
          <p:cNvPicPr>
            <a:picLocks noChangeAspect="1"/>
          </p:cNvPicPr>
          <p:nvPr/>
        </p:nvPicPr>
        <p:blipFill>
          <a:blip r:embed="rId4"/>
          <a:stretch>
            <a:fillRect/>
          </a:stretch>
        </p:blipFill>
        <p:spPr>
          <a:xfrm>
            <a:off x="10556470" y="272409"/>
            <a:ext cx="902208" cy="902208"/>
          </a:xfrm>
          <a:prstGeom prst="rect">
            <a:avLst/>
          </a:prstGeom>
        </p:spPr>
      </p:pic>
    </p:spTree>
    <p:extLst>
      <p:ext uri="{BB962C8B-B14F-4D97-AF65-F5344CB8AC3E}">
        <p14:creationId xmlns:p14="http://schemas.microsoft.com/office/powerpoint/2010/main" val="8029979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FAB73BC-B049-4115-A692-8D63A059BFB8}" type="slidenum">
              <a:rPr lang="en-US" smtClean="0"/>
              <a:pPr/>
              <a:t>48</a:t>
            </a:fld>
            <a:endParaRPr lang="en-US" dirty="0"/>
          </a:p>
        </p:txBody>
      </p:sp>
      <p:sp>
        <p:nvSpPr>
          <p:cNvPr id="6" name="Segnaposto piè di pagina 8"/>
          <p:cNvSpPr>
            <a:spLocks noGrp="1"/>
          </p:cNvSpPr>
          <p:nvPr>
            <p:ph type="ftr" sz="quarter" idx="11"/>
          </p:nvPr>
        </p:nvSpPr>
        <p:spPr>
          <a:xfrm>
            <a:off x="311149" y="6436950"/>
            <a:ext cx="4822804" cy="365125"/>
          </a:xfrm>
        </p:spPr>
        <p:txBody>
          <a:bodyPr/>
          <a:lstStyle/>
          <a:p>
            <a:pPr algn="l"/>
            <a:r>
              <a:rPr lang="it-IT" sz="1200" dirty="0"/>
              <a:t>GIORNATA NAZIONALE DELLA PREVENZIONE SISMICA</a:t>
            </a:r>
          </a:p>
        </p:txBody>
      </p:sp>
      <p:pic>
        <p:nvPicPr>
          <p:cNvPr id="7" name="Immagine 6"/>
          <p:cNvPicPr>
            <a:picLocks noChangeAspect="1"/>
          </p:cNvPicPr>
          <p:nvPr/>
        </p:nvPicPr>
        <p:blipFill>
          <a:blip r:embed="rId2"/>
          <a:stretch>
            <a:fillRect/>
          </a:stretch>
        </p:blipFill>
        <p:spPr>
          <a:xfrm rot="16200000">
            <a:off x="-2853532" y="2853531"/>
            <a:ext cx="6329363" cy="622300"/>
          </a:xfrm>
          <a:prstGeom prst="rect">
            <a:avLst/>
          </a:prstGeom>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600" y="18668"/>
            <a:ext cx="9557658" cy="6146886"/>
          </a:xfrm>
          <a:prstGeom prst="rect">
            <a:avLst/>
          </a:prstGeom>
        </p:spPr>
      </p:pic>
      <p:sp>
        <p:nvSpPr>
          <p:cNvPr id="4" name="Rettangolo 3"/>
          <p:cNvSpPr/>
          <p:nvPr/>
        </p:nvSpPr>
        <p:spPr>
          <a:xfrm>
            <a:off x="622300" y="2346550"/>
            <a:ext cx="3742827" cy="535531"/>
          </a:xfrm>
          <a:prstGeom prst="rect">
            <a:avLst/>
          </a:prstGeom>
        </p:spPr>
        <p:txBody>
          <a:bodyPr wrap="none">
            <a:noAutofit/>
          </a:bodyPr>
          <a:lstStyle/>
          <a:p>
            <a:pPr algn="just">
              <a:lnSpc>
                <a:spcPct val="120000"/>
              </a:lnSpc>
              <a:spcBef>
                <a:spcPct val="0"/>
              </a:spcBef>
            </a:pPr>
            <a:r>
              <a:rPr lang="it-IT" sz="2800" dirty="0">
                <a:solidFill>
                  <a:srgbClr val="C00000"/>
                </a:solidFill>
              </a:rPr>
              <a:t>REGISTRAZIONE </a:t>
            </a:r>
          </a:p>
          <a:p>
            <a:pPr algn="just">
              <a:lnSpc>
                <a:spcPct val="120000"/>
              </a:lnSpc>
              <a:spcBef>
                <a:spcPct val="0"/>
              </a:spcBef>
            </a:pPr>
            <a:r>
              <a:rPr lang="it-IT" sz="2800" dirty="0">
                <a:solidFill>
                  <a:srgbClr val="C00000"/>
                </a:solidFill>
              </a:rPr>
              <a:t>PROFESSIONISTA</a:t>
            </a:r>
          </a:p>
          <a:p>
            <a:pPr algn="just">
              <a:lnSpc>
                <a:spcPct val="120000"/>
              </a:lnSpc>
              <a:spcBef>
                <a:spcPct val="0"/>
              </a:spcBef>
            </a:pPr>
            <a:r>
              <a:rPr lang="it-IT" sz="2800" b="1" dirty="0">
                <a:solidFill>
                  <a:srgbClr val="C00000"/>
                </a:solidFill>
              </a:rPr>
              <a:t>Credenziali accesso</a:t>
            </a:r>
          </a:p>
        </p:txBody>
      </p:sp>
    </p:spTree>
    <p:extLst>
      <p:ext uri="{BB962C8B-B14F-4D97-AF65-F5344CB8AC3E}">
        <p14:creationId xmlns:p14="http://schemas.microsoft.com/office/powerpoint/2010/main" val="409619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FAB73BC-B049-4115-A692-8D63A059BFB8}" type="slidenum">
              <a:rPr lang="en-US" smtClean="0"/>
              <a:pPr/>
              <a:t>49</a:t>
            </a:fld>
            <a:endParaRPr lang="en-US" dirty="0"/>
          </a:p>
        </p:txBody>
      </p:sp>
      <p:sp>
        <p:nvSpPr>
          <p:cNvPr id="6" name="Segnaposto piè di pagina 8"/>
          <p:cNvSpPr>
            <a:spLocks noGrp="1"/>
          </p:cNvSpPr>
          <p:nvPr>
            <p:ph type="ftr" sz="quarter" idx="11"/>
          </p:nvPr>
        </p:nvSpPr>
        <p:spPr>
          <a:xfrm>
            <a:off x="311149" y="6436950"/>
            <a:ext cx="4822804" cy="365125"/>
          </a:xfrm>
        </p:spPr>
        <p:txBody>
          <a:bodyPr/>
          <a:lstStyle/>
          <a:p>
            <a:pPr algn="l"/>
            <a:r>
              <a:rPr lang="it-IT" sz="1200" dirty="0"/>
              <a:t>GIORNATA NAZIONALE DELLA PREVENZIONE SISMICA</a:t>
            </a:r>
          </a:p>
        </p:txBody>
      </p:sp>
      <p:pic>
        <p:nvPicPr>
          <p:cNvPr id="7" name="Immagine 6"/>
          <p:cNvPicPr>
            <a:picLocks noChangeAspect="1"/>
          </p:cNvPicPr>
          <p:nvPr/>
        </p:nvPicPr>
        <p:blipFill>
          <a:blip r:embed="rId2"/>
          <a:stretch>
            <a:fillRect/>
          </a:stretch>
        </p:blipFill>
        <p:spPr>
          <a:xfrm rot="16200000">
            <a:off x="-2853532" y="2853531"/>
            <a:ext cx="6329363" cy="622300"/>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728" y="269081"/>
            <a:ext cx="10058400" cy="5791200"/>
          </a:xfrm>
          <a:prstGeom prst="rect">
            <a:avLst/>
          </a:prstGeom>
        </p:spPr>
      </p:pic>
      <p:sp>
        <p:nvSpPr>
          <p:cNvPr id="4" name="Rettangolo 3"/>
          <p:cNvSpPr/>
          <p:nvPr/>
        </p:nvSpPr>
        <p:spPr>
          <a:xfrm>
            <a:off x="622300" y="2346550"/>
            <a:ext cx="3742827" cy="535531"/>
          </a:xfrm>
          <a:prstGeom prst="rect">
            <a:avLst/>
          </a:prstGeom>
        </p:spPr>
        <p:txBody>
          <a:bodyPr wrap="none">
            <a:noAutofit/>
          </a:bodyPr>
          <a:lstStyle/>
          <a:p>
            <a:pPr algn="just">
              <a:lnSpc>
                <a:spcPct val="120000"/>
              </a:lnSpc>
              <a:spcBef>
                <a:spcPct val="0"/>
              </a:spcBef>
            </a:pPr>
            <a:r>
              <a:rPr lang="it-IT" sz="2800" dirty="0">
                <a:solidFill>
                  <a:srgbClr val="C00000"/>
                </a:solidFill>
              </a:rPr>
              <a:t>REGISTRAZIONE </a:t>
            </a:r>
          </a:p>
          <a:p>
            <a:pPr algn="just">
              <a:lnSpc>
                <a:spcPct val="120000"/>
              </a:lnSpc>
              <a:spcBef>
                <a:spcPct val="0"/>
              </a:spcBef>
            </a:pPr>
            <a:r>
              <a:rPr lang="it-IT" sz="2800" dirty="0">
                <a:solidFill>
                  <a:srgbClr val="C00000"/>
                </a:solidFill>
              </a:rPr>
              <a:t>PROFESSIONISTA</a:t>
            </a:r>
          </a:p>
          <a:p>
            <a:pPr algn="just">
              <a:lnSpc>
                <a:spcPct val="120000"/>
              </a:lnSpc>
              <a:spcBef>
                <a:spcPct val="0"/>
              </a:spcBef>
            </a:pPr>
            <a:r>
              <a:rPr lang="it-IT" sz="2800" b="1" dirty="0">
                <a:solidFill>
                  <a:srgbClr val="C00000"/>
                </a:solidFill>
              </a:rPr>
              <a:t>Anagrafica</a:t>
            </a:r>
          </a:p>
        </p:txBody>
      </p:sp>
    </p:spTree>
    <p:extLst>
      <p:ext uri="{BB962C8B-B14F-4D97-AF65-F5344CB8AC3E}">
        <p14:creationId xmlns:p14="http://schemas.microsoft.com/office/powerpoint/2010/main" val="348210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2"/>
          </p:nvPr>
        </p:nvSpPr>
        <p:spPr/>
        <p:txBody>
          <a:bodyPr/>
          <a:lstStyle/>
          <a:p>
            <a:fld id="{6113E31D-E2AB-40D1-8B51-AFA5AFEF393A}" type="slidenum">
              <a:rPr lang="en-US" smtClean="0"/>
              <a:pPr/>
              <a:t>5</a:t>
            </a:fld>
            <a:endParaRPr lang="en-US" dirty="0"/>
          </a:p>
        </p:txBody>
      </p:sp>
      <p:sp>
        <p:nvSpPr>
          <p:cNvPr id="9" name="Rettangolo 8"/>
          <p:cNvSpPr/>
          <p:nvPr/>
        </p:nvSpPr>
        <p:spPr>
          <a:xfrm>
            <a:off x="1118181" y="1766327"/>
            <a:ext cx="10094302" cy="3554819"/>
          </a:xfrm>
          <a:prstGeom prst="rect">
            <a:avLst/>
          </a:prstGeom>
        </p:spPr>
        <p:txBody>
          <a:bodyPr wrap="square">
            <a:spAutoFit/>
          </a:bodyPr>
          <a:lstStyle/>
          <a:p>
            <a:pPr>
              <a:lnSpc>
                <a:spcPts val="3000"/>
              </a:lnSpc>
              <a:spcAft>
                <a:spcPts val="0"/>
              </a:spcAft>
            </a:pPr>
            <a:r>
              <a:rPr lang="it-IT" sz="2000" dirty="0">
                <a:solidFill>
                  <a:schemeClr val="tx1">
                    <a:lumMod val="75000"/>
                    <a:lumOff val="25000"/>
                  </a:schemeClr>
                </a:solidFill>
                <a:latin typeface="Calibri" charset="0"/>
                <a:ea typeface="Times New Roman" charset="0"/>
                <a:cs typeface="Arial" charset="0"/>
              </a:rPr>
              <a:t>Dall’analisi dei risultati dell’indagine del CNI e dei dati di accesso al Sisma Bonus, che attestano un marginale utilizzo dello strumento, è maturata l’idea di realizzare un’iniziativa volta a sensibilizzare il Cittadino sul tema della Sicurezza sismica e ad informarlo correttamente sulle opportunità offerte dal Sisma Bonus</a:t>
            </a:r>
          </a:p>
          <a:p>
            <a:pPr>
              <a:lnSpc>
                <a:spcPts val="3000"/>
              </a:lnSpc>
              <a:spcAft>
                <a:spcPts val="0"/>
              </a:spcAft>
            </a:pPr>
            <a:endParaRPr lang="it-IT" sz="2000" dirty="0">
              <a:solidFill>
                <a:schemeClr val="tx1">
                  <a:lumMod val="75000"/>
                  <a:lumOff val="25000"/>
                </a:schemeClr>
              </a:solidFill>
              <a:latin typeface="Calibri" charset="0"/>
              <a:ea typeface="Times New Roman" charset="0"/>
              <a:cs typeface="Arial" charset="0"/>
            </a:endParaRPr>
          </a:p>
          <a:p>
            <a:pPr>
              <a:lnSpc>
                <a:spcPts val="3000"/>
              </a:lnSpc>
              <a:spcAft>
                <a:spcPts val="0"/>
              </a:spcAft>
            </a:pPr>
            <a:r>
              <a:rPr lang="it-IT" sz="2000" dirty="0">
                <a:solidFill>
                  <a:schemeClr val="tx1">
                    <a:lumMod val="75000"/>
                    <a:lumOff val="25000"/>
                  </a:schemeClr>
                </a:solidFill>
                <a:latin typeface="Calibri" charset="0"/>
                <a:ea typeface="Times New Roman" charset="0"/>
                <a:cs typeface="Arial" charset="0"/>
              </a:rPr>
              <a:t>Un progetto di grande valenza sociale che comunichi direttamente con i Cittadini attraverso la voce autorevole dei soli Professionisti competenti in materia, ovvero gli Architetti e gli Ingegneri</a:t>
            </a:r>
          </a:p>
          <a:p>
            <a:pPr>
              <a:lnSpc>
                <a:spcPts val="3000"/>
              </a:lnSpc>
              <a:spcAft>
                <a:spcPts val="0"/>
              </a:spcAft>
            </a:pPr>
            <a:r>
              <a:rPr lang="it-IT" sz="2000" dirty="0">
                <a:solidFill>
                  <a:schemeClr val="tx1">
                    <a:lumMod val="75000"/>
                    <a:lumOff val="25000"/>
                  </a:schemeClr>
                </a:solidFill>
                <a:latin typeface="Calibri" charset="0"/>
                <a:ea typeface="Times New Roman" charset="0"/>
                <a:cs typeface="Arial" charset="0"/>
              </a:rPr>
              <a:t>Per la prima volta l’iniziativa coinvolge tutti gli enti che a diverso titolo hanno competenza in materia di Sicurezza sismica</a:t>
            </a:r>
          </a:p>
        </p:txBody>
      </p:sp>
      <p:pic>
        <p:nvPicPr>
          <p:cNvPr id="7" name="Immagine 6"/>
          <p:cNvPicPr>
            <a:picLocks noChangeAspect="1"/>
          </p:cNvPicPr>
          <p:nvPr/>
        </p:nvPicPr>
        <p:blipFill>
          <a:blip r:embed="rId3"/>
          <a:stretch>
            <a:fillRect/>
          </a:stretch>
        </p:blipFill>
        <p:spPr>
          <a:xfrm rot="16200000">
            <a:off x="-2853532" y="2853531"/>
            <a:ext cx="6329363" cy="622300"/>
          </a:xfrm>
          <a:prstGeom prst="rect">
            <a:avLst/>
          </a:prstGeom>
        </p:spPr>
      </p:pic>
      <p:sp>
        <p:nvSpPr>
          <p:cNvPr id="12"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1" name="Titolo 1"/>
          <p:cNvSpPr txBox="1">
            <a:spLocks/>
          </p:cNvSpPr>
          <p:nvPr/>
        </p:nvSpPr>
        <p:spPr>
          <a:xfrm>
            <a:off x="1097278" y="553032"/>
            <a:ext cx="7411721"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Perché una Giornata nazionale</a:t>
            </a:r>
          </a:p>
        </p:txBody>
      </p:sp>
      <p:sp>
        <p:nvSpPr>
          <p:cNvPr id="13" name="Rettangolo 12"/>
          <p:cNvSpPr/>
          <p:nvPr/>
        </p:nvSpPr>
        <p:spPr>
          <a:xfrm>
            <a:off x="1133973" y="1187571"/>
            <a:ext cx="6494493" cy="535531"/>
          </a:xfrm>
          <a:prstGeom prst="rect">
            <a:avLst/>
          </a:prstGeom>
        </p:spPr>
        <p:txBody>
          <a:bodyPr wrap="none">
            <a:noAutofit/>
          </a:bodyPr>
          <a:lstStyle/>
          <a:p>
            <a:pPr algn="just">
              <a:lnSpc>
                <a:spcPct val="120000"/>
              </a:lnSpc>
              <a:spcBef>
                <a:spcPct val="0"/>
              </a:spcBef>
            </a:pPr>
            <a:r>
              <a:rPr lang="it-IT" sz="2400" b="1" dirty="0">
                <a:solidFill>
                  <a:srgbClr val="C00000"/>
                </a:solidFill>
              </a:rPr>
              <a:t>Informare per migliorare la Sicurezza sismica del Paese</a:t>
            </a:r>
          </a:p>
        </p:txBody>
      </p:sp>
      <p:pic>
        <p:nvPicPr>
          <p:cNvPr id="14" name="Immagine 13">
            <a:extLst>
              <a:ext uri="{FF2B5EF4-FFF2-40B4-BE49-F238E27FC236}">
                <a16:creationId xmlns:a16="http://schemas.microsoft.com/office/drawing/2014/main" xmlns="" id="{1F889927-D7FB-47AE-B628-D45CD8205669}"/>
              </a:ext>
            </a:extLst>
          </p:cNvPr>
          <p:cNvPicPr>
            <a:picLocks noChangeAspect="1"/>
          </p:cNvPicPr>
          <p:nvPr/>
        </p:nvPicPr>
        <p:blipFill>
          <a:blip r:embed="rId4"/>
          <a:stretch>
            <a:fillRect/>
          </a:stretch>
        </p:blipFill>
        <p:spPr>
          <a:xfrm>
            <a:off x="9979159" y="177129"/>
            <a:ext cx="1146727" cy="1146727"/>
          </a:xfrm>
          <a:prstGeom prst="rect">
            <a:avLst/>
          </a:prstGeom>
        </p:spPr>
      </p:pic>
    </p:spTree>
    <p:extLst>
      <p:ext uri="{BB962C8B-B14F-4D97-AF65-F5344CB8AC3E}">
        <p14:creationId xmlns:p14="http://schemas.microsoft.com/office/powerpoint/2010/main" val="296919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FAB73BC-B049-4115-A692-8D63A059BFB8}" type="slidenum">
              <a:rPr lang="en-US" smtClean="0"/>
              <a:pPr/>
              <a:t>50</a:t>
            </a:fld>
            <a:endParaRPr lang="en-US" dirty="0"/>
          </a:p>
        </p:txBody>
      </p:sp>
      <p:sp>
        <p:nvSpPr>
          <p:cNvPr id="6" name="Segnaposto piè di pagina 8"/>
          <p:cNvSpPr>
            <a:spLocks noGrp="1"/>
          </p:cNvSpPr>
          <p:nvPr>
            <p:ph type="ftr" sz="quarter" idx="11"/>
          </p:nvPr>
        </p:nvSpPr>
        <p:spPr>
          <a:xfrm>
            <a:off x="311149" y="6436950"/>
            <a:ext cx="4822804" cy="365125"/>
          </a:xfrm>
        </p:spPr>
        <p:txBody>
          <a:bodyPr/>
          <a:lstStyle/>
          <a:p>
            <a:pPr algn="l"/>
            <a:r>
              <a:rPr lang="it-IT" sz="1200" dirty="0"/>
              <a:t>GIORNATA NAZIONALE DELLA PREVENZIONE SISMICA</a:t>
            </a:r>
          </a:p>
        </p:txBody>
      </p:sp>
      <p:pic>
        <p:nvPicPr>
          <p:cNvPr id="7" name="Immagine 6"/>
          <p:cNvPicPr>
            <a:picLocks noChangeAspect="1"/>
          </p:cNvPicPr>
          <p:nvPr/>
        </p:nvPicPr>
        <p:blipFill>
          <a:blip r:embed="rId2"/>
          <a:stretch>
            <a:fillRect/>
          </a:stretch>
        </p:blipFill>
        <p:spPr>
          <a:xfrm rot="16200000">
            <a:off x="-2853532" y="2853531"/>
            <a:ext cx="6329363" cy="622300"/>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65083"/>
            <a:ext cx="10058400" cy="4975940"/>
          </a:xfrm>
          <a:prstGeom prst="rect">
            <a:avLst/>
          </a:prstGeom>
        </p:spPr>
      </p:pic>
      <p:sp>
        <p:nvSpPr>
          <p:cNvPr id="4" name="Rettangolo 3"/>
          <p:cNvSpPr/>
          <p:nvPr/>
        </p:nvSpPr>
        <p:spPr>
          <a:xfrm>
            <a:off x="622300" y="2346550"/>
            <a:ext cx="3742827" cy="535531"/>
          </a:xfrm>
          <a:prstGeom prst="rect">
            <a:avLst/>
          </a:prstGeom>
        </p:spPr>
        <p:txBody>
          <a:bodyPr wrap="none">
            <a:noAutofit/>
          </a:bodyPr>
          <a:lstStyle/>
          <a:p>
            <a:pPr algn="just">
              <a:lnSpc>
                <a:spcPct val="120000"/>
              </a:lnSpc>
              <a:spcBef>
                <a:spcPct val="0"/>
              </a:spcBef>
            </a:pPr>
            <a:r>
              <a:rPr lang="it-IT" sz="2800" dirty="0">
                <a:solidFill>
                  <a:srgbClr val="C00000"/>
                </a:solidFill>
              </a:rPr>
              <a:t>REGISTRAZIONE </a:t>
            </a:r>
          </a:p>
          <a:p>
            <a:pPr algn="just">
              <a:lnSpc>
                <a:spcPct val="120000"/>
              </a:lnSpc>
              <a:spcBef>
                <a:spcPct val="0"/>
              </a:spcBef>
            </a:pPr>
            <a:r>
              <a:rPr lang="it-IT" sz="2800" dirty="0">
                <a:solidFill>
                  <a:srgbClr val="C00000"/>
                </a:solidFill>
              </a:rPr>
              <a:t>PROFESSIONISTA</a:t>
            </a:r>
          </a:p>
          <a:p>
            <a:pPr algn="just">
              <a:lnSpc>
                <a:spcPct val="120000"/>
              </a:lnSpc>
              <a:spcBef>
                <a:spcPct val="0"/>
              </a:spcBef>
            </a:pPr>
            <a:r>
              <a:rPr lang="it-IT" sz="2800" b="1" dirty="0">
                <a:solidFill>
                  <a:srgbClr val="C00000"/>
                </a:solidFill>
              </a:rPr>
              <a:t>Domicilio lavorativo</a:t>
            </a:r>
          </a:p>
        </p:txBody>
      </p:sp>
    </p:spTree>
    <p:extLst>
      <p:ext uri="{BB962C8B-B14F-4D97-AF65-F5344CB8AC3E}">
        <p14:creationId xmlns:p14="http://schemas.microsoft.com/office/powerpoint/2010/main" val="20624704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FAB73BC-B049-4115-A692-8D63A059BFB8}" type="slidenum">
              <a:rPr lang="en-US" smtClean="0"/>
              <a:pPr/>
              <a:t>51</a:t>
            </a:fld>
            <a:endParaRPr lang="en-US" dirty="0"/>
          </a:p>
        </p:txBody>
      </p:sp>
      <p:sp>
        <p:nvSpPr>
          <p:cNvPr id="6" name="Segnaposto piè di pagina 8"/>
          <p:cNvSpPr>
            <a:spLocks noGrp="1"/>
          </p:cNvSpPr>
          <p:nvPr>
            <p:ph type="ftr" sz="quarter" idx="11"/>
          </p:nvPr>
        </p:nvSpPr>
        <p:spPr>
          <a:xfrm>
            <a:off x="311149" y="6436950"/>
            <a:ext cx="4822804" cy="365125"/>
          </a:xfrm>
        </p:spPr>
        <p:txBody>
          <a:bodyPr/>
          <a:lstStyle/>
          <a:p>
            <a:pPr algn="l"/>
            <a:r>
              <a:rPr lang="it-IT" sz="1200" dirty="0"/>
              <a:t>GIORNATA NAZIONALE DELLA PREVENZIONE SISMICA</a:t>
            </a:r>
          </a:p>
        </p:txBody>
      </p:sp>
      <p:pic>
        <p:nvPicPr>
          <p:cNvPr id="7" name="Immagine 6"/>
          <p:cNvPicPr>
            <a:picLocks noChangeAspect="1"/>
          </p:cNvPicPr>
          <p:nvPr/>
        </p:nvPicPr>
        <p:blipFill>
          <a:blip r:embed="rId2"/>
          <a:stretch>
            <a:fillRect/>
          </a:stretch>
        </p:blipFill>
        <p:spPr>
          <a:xfrm rot="16200000">
            <a:off x="-2853532" y="2853531"/>
            <a:ext cx="6329363" cy="622300"/>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6414" y="130633"/>
            <a:ext cx="6052901" cy="6187410"/>
          </a:xfrm>
          <a:prstGeom prst="rect">
            <a:avLst/>
          </a:prstGeom>
        </p:spPr>
      </p:pic>
      <p:sp>
        <p:nvSpPr>
          <p:cNvPr id="4" name="Rettangolo 3"/>
          <p:cNvSpPr/>
          <p:nvPr/>
        </p:nvSpPr>
        <p:spPr>
          <a:xfrm>
            <a:off x="622300" y="2346550"/>
            <a:ext cx="3742827" cy="535531"/>
          </a:xfrm>
          <a:prstGeom prst="rect">
            <a:avLst/>
          </a:prstGeom>
        </p:spPr>
        <p:txBody>
          <a:bodyPr wrap="none">
            <a:noAutofit/>
          </a:bodyPr>
          <a:lstStyle/>
          <a:p>
            <a:pPr algn="just">
              <a:lnSpc>
                <a:spcPct val="120000"/>
              </a:lnSpc>
              <a:spcBef>
                <a:spcPct val="0"/>
              </a:spcBef>
            </a:pPr>
            <a:r>
              <a:rPr lang="it-IT" sz="2800" dirty="0">
                <a:solidFill>
                  <a:srgbClr val="C00000"/>
                </a:solidFill>
              </a:rPr>
              <a:t>REGISTRAZIONE </a:t>
            </a:r>
          </a:p>
          <a:p>
            <a:pPr algn="just">
              <a:lnSpc>
                <a:spcPct val="120000"/>
              </a:lnSpc>
              <a:spcBef>
                <a:spcPct val="0"/>
              </a:spcBef>
            </a:pPr>
            <a:r>
              <a:rPr lang="it-IT" sz="2800" dirty="0">
                <a:solidFill>
                  <a:srgbClr val="C00000"/>
                </a:solidFill>
              </a:rPr>
              <a:t>PROFESSIONISTA</a:t>
            </a:r>
          </a:p>
          <a:p>
            <a:pPr algn="just">
              <a:lnSpc>
                <a:spcPct val="120000"/>
              </a:lnSpc>
              <a:spcBef>
                <a:spcPct val="0"/>
              </a:spcBef>
            </a:pPr>
            <a:r>
              <a:rPr lang="it-IT" sz="2800" b="1" dirty="0">
                <a:solidFill>
                  <a:srgbClr val="C00000"/>
                </a:solidFill>
              </a:rPr>
              <a:t>Autodichiarazione sostitutiva</a:t>
            </a:r>
          </a:p>
        </p:txBody>
      </p:sp>
    </p:spTree>
    <p:extLst>
      <p:ext uri="{BB962C8B-B14F-4D97-AF65-F5344CB8AC3E}">
        <p14:creationId xmlns:p14="http://schemas.microsoft.com/office/powerpoint/2010/main" val="198206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22693" y="1454979"/>
            <a:ext cx="11352363" cy="4604309"/>
          </a:xfrm>
        </p:spPr>
        <p:txBody>
          <a:bodyPr>
            <a:noAutofit/>
          </a:bodyPr>
          <a:lstStyle/>
          <a:p>
            <a:pPr marL="0" indent="0" algn="ctr">
              <a:lnSpc>
                <a:spcPct val="120000"/>
              </a:lnSpc>
              <a:spcBef>
                <a:spcPct val="0"/>
              </a:spcBef>
              <a:buNone/>
            </a:pPr>
            <a:endParaRPr lang="it-IT" sz="2800" b="1" dirty="0">
              <a:solidFill>
                <a:srgbClr val="C00000"/>
              </a:solidFill>
            </a:endParaRPr>
          </a:p>
          <a:p>
            <a:endParaRPr lang="it-IT" dirty="0"/>
          </a:p>
          <a:p>
            <a:endParaRPr lang="it-IT" dirty="0"/>
          </a:p>
          <a:p>
            <a:pPr lvl="8"/>
            <a:endParaRPr lang="it-IT" dirty="0"/>
          </a:p>
          <a:p>
            <a:pPr lvl="7"/>
            <a:endParaRPr lang="it-IT" dirty="0"/>
          </a:p>
          <a:p>
            <a:r>
              <a:rPr lang="it-IT" dirty="0"/>
              <a:t>       							</a:t>
            </a:r>
          </a:p>
          <a:p>
            <a:pPr lvl="0"/>
            <a:endParaRPr lang="it-IT" dirty="0"/>
          </a:p>
          <a:p>
            <a:pPr lvl="0"/>
            <a:endParaRPr lang="it-IT" dirty="0"/>
          </a:p>
          <a:p>
            <a:pPr lvl="0"/>
            <a:endParaRPr lang="it-IT" dirty="0"/>
          </a:p>
          <a:p>
            <a:pPr lvl="0"/>
            <a:endParaRPr lang="it-IT" dirty="0"/>
          </a:p>
          <a:p>
            <a:pPr lvl="0"/>
            <a:endParaRPr lang="it-IT" dirty="0"/>
          </a:p>
          <a:p>
            <a:pPr lvl="0"/>
            <a:endParaRPr lang="it-IT" dirty="0"/>
          </a:p>
          <a:p>
            <a:pPr lvl="0"/>
            <a:endParaRPr lang="it-IT" dirty="0"/>
          </a:p>
          <a:p>
            <a:pPr lvl="0"/>
            <a:endParaRPr lang="it-IT" dirty="0"/>
          </a:p>
          <a:p>
            <a:endParaRPr lang="it-IT" dirty="0"/>
          </a:p>
        </p:txBody>
      </p:sp>
      <p:sp>
        <p:nvSpPr>
          <p:cNvPr id="8" name="Segnaposto numero diapositiva 7"/>
          <p:cNvSpPr>
            <a:spLocks noGrp="1"/>
          </p:cNvSpPr>
          <p:nvPr>
            <p:ph type="sldNum" sz="quarter" idx="12"/>
          </p:nvPr>
        </p:nvSpPr>
        <p:spPr/>
        <p:txBody>
          <a:bodyPr/>
          <a:lstStyle/>
          <a:p>
            <a:fld id="{6113E31D-E2AB-40D1-8B51-AFA5AFEF393A}" type="slidenum">
              <a:rPr lang="en-US" smtClean="0"/>
              <a:pPr/>
              <a:t>6</a:t>
            </a:fld>
            <a:endParaRPr lang="en-US" dirty="0"/>
          </a:p>
        </p:txBody>
      </p:sp>
      <p:sp>
        <p:nvSpPr>
          <p:cNvPr id="15" name="Rettangolo 14"/>
          <p:cNvSpPr/>
          <p:nvPr/>
        </p:nvSpPr>
        <p:spPr>
          <a:xfrm>
            <a:off x="1634035" y="3832001"/>
            <a:ext cx="1973810" cy="353943"/>
          </a:xfrm>
          <a:prstGeom prst="rect">
            <a:avLst/>
          </a:prstGeom>
        </p:spPr>
        <p:txBody>
          <a:bodyPr wrap="none">
            <a:spAutoFit/>
          </a:bodyPr>
          <a:lstStyle/>
          <a:p>
            <a:r>
              <a:rPr lang="it-IT" sz="1700" b="1" dirty="0">
                <a:solidFill>
                  <a:schemeClr val="tx1">
                    <a:lumMod val="75000"/>
                    <a:lumOff val="25000"/>
                  </a:schemeClr>
                </a:solidFill>
                <a:latin typeface="Calibri Light" charset="0"/>
                <a:ea typeface="Calibri Light" charset="0"/>
                <a:cs typeface="Calibri Light" charset="0"/>
              </a:rPr>
              <a:t>Comitato scientifico </a:t>
            </a:r>
            <a:endParaRPr lang="it-IT" sz="1700" b="1" dirty="0">
              <a:solidFill>
                <a:schemeClr val="tx1">
                  <a:lumMod val="75000"/>
                  <a:lumOff val="25000"/>
                </a:schemeClr>
              </a:solidFill>
            </a:endParaRPr>
          </a:p>
        </p:txBody>
      </p:sp>
      <p:pic>
        <p:nvPicPr>
          <p:cNvPr id="24" name="Immagine 23" descr="FondazioneArching"/>
          <p:cNvPicPr/>
          <p:nvPr/>
        </p:nvPicPr>
        <p:blipFill>
          <a:blip r:embed="rId2">
            <a:extLst>
              <a:ext uri="{28A0092B-C50C-407E-A947-70E740481C1C}">
                <a14:useLocalDpi xmlns:a14="http://schemas.microsoft.com/office/drawing/2010/main" val="0"/>
              </a:ext>
            </a:extLst>
          </a:blip>
          <a:srcRect/>
          <a:stretch>
            <a:fillRect/>
          </a:stretch>
        </p:blipFill>
        <p:spPr bwMode="auto">
          <a:xfrm>
            <a:off x="1618066" y="4326610"/>
            <a:ext cx="1292546" cy="969264"/>
          </a:xfrm>
          <a:prstGeom prst="rect">
            <a:avLst/>
          </a:prstGeom>
          <a:noFill/>
          <a:ln>
            <a:noFill/>
          </a:ln>
        </p:spPr>
      </p:pic>
      <p:pic>
        <p:nvPicPr>
          <p:cNvPr id="25" name="Immagine 24" descr="Immagine correlata"/>
          <p:cNvPicPr/>
          <p:nvPr/>
        </p:nvPicPr>
        <p:blipFill>
          <a:blip r:embed="rId3">
            <a:extLst>
              <a:ext uri="{28A0092B-C50C-407E-A947-70E740481C1C}">
                <a14:useLocalDpi xmlns:a14="http://schemas.microsoft.com/office/drawing/2010/main" val="0"/>
              </a:ext>
            </a:extLst>
          </a:blip>
          <a:srcRect/>
          <a:stretch>
            <a:fillRect/>
          </a:stretch>
        </p:blipFill>
        <p:spPr bwMode="auto">
          <a:xfrm>
            <a:off x="3165992" y="4368503"/>
            <a:ext cx="989145" cy="969264"/>
          </a:xfrm>
          <a:prstGeom prst="rect">
            <a:avLst/>
          </a:prstGeom>
          <a:noFill/>
          <a:ln>
            <a:noFill/>
          </a:ln>
        </p:spPr>
      </p:pic>
      <p:pic>
        <p:nvPicPr>
          <p:cNvPr id="26" name="Immagine 25" descr="Risultati immagini per logo consiglio nazionale architetti"/>
          <p:cNvPicPr/>
          <p:nvPr/>
        </p:nvPicPr>
        <p:blipFill>
          <a:blip r:embed="rId4">
            <a:extLst>
              <a:ext uri="{28A0092B-C50C-407E-A947-70E740481C1C}">
                <a14:useLocalDpi xmlns:a14="http://schemas.microsoft.com/office/drawing/2010/main" val="0"/>
              </a:ext>
            </a:extLst>
          </a:blip>
          <a:srcRect/>
          <a:stretch>
            <a:fillRect/>
          </a:stretch>
        </p:blipFill>
        <p:spPr bwMode="auto">
          <a:xfrm>
            <a:off x="4374050" y="4430479"/>
            <a:ext cx="1057669" cy="822198"/>
          </a:xfrm>
          <a:prstGeom prst="rect">
            <a:avLst/>
          </a:prstGeom>
          <a:noFill/>
          <a:ln>
            <a:noFill/>
          </a:ln>
        </p:spPr>
      </p:pic>
      <p:pic>
        <p:nvPicPr>
          <p:cNvPr id="28" name="Immagine 27"/>
          <p:cNvPicPr/>
          <p:nvPr/>
        </p:nvPicPr>
        <p:blipFill>
          <a:blip r:embed="rId5">
            <a:extLst>
              <a:ext uri="{28A0092B-C50C-407E-A947-70E740481C1C}">
                <a14:useLocalDpi xmlns:a14="http://schemas.microsoft.com/office/drawing/2010/main" val="0"/>
              </a:ext>
            </a:extLst>
          </a:blip>
          <a:srcRect/>
          <a:stretch>
            <a:fillRect/>
          </a:stretch>
        </p:blipFill>
        <p:spPr bwMode="auto">
          <a:xfrm>
            <a:off x="6902860" y="4430479"/>
            <a:ext cx="1514782" cy="642966"/>
          </a:xfrm>
          <a:prstGeom prst="rect">
            <a:avLst/>
          </a:prstGeom>
          <a:noFill/>
          <a:ln>
            <a:noFill/>
          </a:ln>
        </p:spPr>
      </p:pic>
      <p:pic>
        <p:nvPicPr>
          <p:cNvPr id="29" name="Immagine 28"/>
          <p:cNvPicPr/>
          <p:nvPr/>
        </p:nvPicPr>
        <p:blipFill>
          <a:blip r:embed="rId6">
            <a:extLst>
              <a:ext uri="{28A0092B-C50C-407E-A947-70E740481C1C}">
                <a14:useLocalDpi xmlns:a14="http://schemas.microsoft.com/office/drawing/2010/main" val="0"/>
              </a:ext>
            </a:extLst>
          </a:blip>
          <a:srcRect/>
          <a:stretch>
            <a:fillRect/>
          </a:stretch>
        </p:blipFill>
        <p:spPr bwMode="auto">
          <a:xfrm>
            <a:off x="8641118" y="4430480"/>
            <a:ext cx="1767555" cy="480988"/>
          </a:xfrm>
          <a:prstGeom prst="rect">
            <a:avLst/>
          </a:prstGeom>
          <a:noFill/>
          <a:ln>
            <a:noFill/>
          </a:ln>
        </p:spPr>
      </p:pic>
      <p:sp>
        <p:nvSpPr>
          <p:cNvPr id="33" name="Rettangolo 32"/>
          <p:cNvSpPr/>
          <p:nvPr/>
        </p:nvSpPr>
        <p:spPr>
          <a:xfrm>
            <a:off x="1638955" y="2022866"/>
            <a:ext cx="1551900" cy="353943"/>
          </a:xfrm>
          <a:prstGeom prst="rect">
            <a:avLst/>
          </a:prstGeom>
        </p:spPr>
        <p:txBody>
          <a:bodyPr wrap="none">
            <a:spAutoFit/>
          </a:bodyPr>
          <a:lstStyle/>
          <a:p>
            <a:r>
              <a:rPr lang="it-IT" sz="1700" b="1" dirty="0">
                <a:solidFill>
                  <a:schemeClr val="tx1">
                    <a:lumMod val="75000"/>
                    <a:lumOff val="25000"/>
                  </a:schemeClr>
                </a:solidFill>
                <a:latin typeface="Calibri Light" charset="0"/>
                <a:ea typeface="Calibri Light" charset="0"/>
                <a:cs typeface="Calibri Light" charset="0"/>
              </a:rPr>
              <a:t>Enti proponenti</a:t>
            </a:r>
            <a:endParaRPr lang="it-IT" sz="1700" b="1" dirty="0">
              <a:solidFill>
                <a:schemeClr val="tx1">
                  <a:lumMod val="75000"/>
                  <a:lumOff val="25000"/>
                </a:schemeClr>
              </a:solidFill>
            </a:endParaRPr>
          </a:p>
        </p:txBody>
      </p:sp>
      <p:pic>
        <p:nvPicPr>
          <p:cNvPr id="34" name="Immagine 33" descr="FondazioneArching"/>
          <p:cNvPicPr/>
          <p:nvPr/>
        </p:nvPicPr>
        <p:blipFill>
          <a:blip r:embed="rId2">
            <a:extLst>
              <a:ext uri="{28A0092B-C50C-407E-A947-70E740481C1C}">
                <a14:useLocalDpi xmlns:a14="http://schemas.microsoft.com/office/drawing/2010/main" val="0"/>
              </a:ext>
            </a:extLst>
          </a:blip>
          <a:srcRect/>
          <a:stretch>
            <a:fillRect/>
          </a:stretch>
        </p:blipFill>
        <p:spPr bwMode="auto">
          <a:xfrm>
            <a:off x="1622986" y="2517475"/>
            <a:ext cx="1292546" cy="969264"/>
          </a:xfrm>
          <a:prstGeom prst="rect">
            <a:avLst/>
          </a:prstGeom>
          <a:noFill/>
          <a:ln>
            <a:noFill/>
          </a:ln>
        </p:spPr>
      </p:pic>
      <p:pic>
        <p:nvPicPr>
          <p:cNvPr id="35" name="Immagine 34" descr="Immagine correlata"/>
          <p:cNvPicPr/>
          <p:nvPr/>
        </p:nvPicPr>
        <p:blipFill>
          <a:blip r:embed="rId3">
            <a:extLst>
              <a:ext uri="{28A0092B-C50C-407E-A947-70E740481C1C}">
                <a14:useLocalDpi xmlns:a14="http://schemas.microsoft.com/office/drawing/2010/main" val="0"/>
              </a:ext>
            </a:extLst>
          </a:blip>
          <a:srcRect/>
          <a:stretch>
            <a:fillRect/>
          </a:stretch>
        </p:blipFill>
        <p:spPr bwMode="auto">
          <a:xfrm>
            <a:off x="3141416" y="2559368"/>
            <a:ext cx="989145" cy="969264"/>
          </a:xfrm>
          <a:prstGeom prst="rect">
            <a:avLst/>
          </a:prstGeom>
          <a:noFill/>
          <a:ln>
            <a:noFill/>
          </a:ln>
        </p:spPr>
      </p:pic>
      <p:pic>
        <p:nvPicPr>
          <p:cNvPr id="36" name="Immagine 35" descr="Risultati immagini per logo consiglio nazionale architetti"/>
          <p:cNvPicPr/>
          <p:nvPr/>
        </p:nvPicPr>
        <p:blipFill>
          <a:blip r:embed="rId4">
            <a:extLst>
              <a:ext uri="{28A0092B-C50C-407E-A947-70E740481C1C}">
                <a14:useLocalDpi xmlns:a14="http://schemas.microsoft.com/office/drawing/2010/main" val="0"/>
              </a:ext>
            </a:extLst>
          </a:blip>
          <a:srcRect/>
          <a:stretch>
            <a:fillRect/>
          </a:stretch>
        </p:blipFill>
        <p:spPr bwMode="auto">
          <a:xfrm>
            <a:off x="4364221" y="2621344"/>
            <a:ext cx="1057669" cy="822198"/>
          </a:xfrm>
          <a:prstGeom prst="rect">
            <a:avLst/>
          </a:prstGeom>
          <a:noFill/>
          <a:ln>
            <a:noFill/>
          </a:ln>
        </p:spPr>
      </p:pic>
      <p:pic>
        <p:nvPicPr>
          <p:cNvPr id="18" name="Immagine 17"/>
          <p:cNvPicPr>
            <a:picLocks noChangeAspect="1"/>
          </p:cNvPicPr>
          <p:nvPr/>
        </p:nvPicPr>
        <p:blipFill>
          <a:blip r:embed="rId7"/>
          <a:stretch>
            <a:fillRect/>
          </a:stretch>
        </p:blipFill>
        <p:spPr>
          <a:xfrm rot="16200000">
            <a:off x="-2853532" y="2853531"/>
            <a:ext cx="6329363" cy="622300"/>
          </a:xfrm>
          <a:prstGeom prst="rect">
            <a:avLst/>
          </a:prstGeom>
        </p:spPr>
      </p:pic>
      <p:sp>
        <p:nvSpPr>
          <p:cNvPr id="20"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pic>
        <p:nvPicPr>
          <p:cNvPr id="1025" name="Picture 1" descr="https://webmail.aruba.it/cgi-bin/ajaxmail?Act_View=1&amp;ID=IeBAIGjBk5cNjBIyY@BALAaaakjZgwYogpA6WKkjcItLFSBA-&amp;R_Folder=QXJ1YmFWcnRTZWFyY2guYWxs&amp;msgID=77121&amp;Body=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6278" y="4380506"/>
            <a:ext cx="1238110" cy="957261"/>
          </a:xfrm>
          <a:prstGeom prst="rect">
            <a:avLst/>
          </a:prstGeom>
          <a:noFill/>
          <a:extLst>
            <a:ext uri="{909E8E84-426E-40DD-AFC4-6F175D3DCCD1}">
              <a14:hiddenFill xmlns:a14="http://schemas.microsoft.com/office/drawing/2010/main">
                <a:solidFill>
                  <a:srgbClr val="FFFFFF"/>
                </a:solidFill>
              </a14:hiddenFill>
            </a:ext>
          </a:extLst>
        </p:spPr>
      </p:pic>
      <p:sp>
        <p:nvSpPr>
          <p:cNvPr id="21" name="Titolo 1"/>
          <p:cNvSpPr txBox="1">
            <a:spLocks/>
          </p:cNvSpPr>
          <p:nvPr/>
        </p:nvSpPr>
        <p:spPr>
          <a:xfrm>
            <a:off x="1097278" y="553032"/>
            <a:ext cx="7411721"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Attori coinvolti</a:t>
            </a:r>
          </a:p>
        </p:txBody>
      </p:sp>
      <p:sp>
        <p:nvSpPr>
          <p:cNvPr id="22" name="Rettangolo 21"/>
          <p:cNvSpPr/>
          <p:nvPr/>
        </p:nvSpPr>
        <p:spPr>
          <a:xfrm>
            <a:off x="1133974" y="1187571"/>
            <a:ext cx="3410806" cy="535531"/>
          </a:xfrm>
          <a:prstGeom prst="rect">
            <a:avLst/>
          </a:prstGeom>
        </p:spPr>
        <p:txBody>
          <a:bodyPr wrap="none">
            <a:noAutofit/>
          </a:bodyPr>
          <a:lstStyle/>
          <a:p>
            <a:pPr algn="just">
              <a:lnSpc>
                <a:spcPct val="120000"/>
              </a:lnSpc>
              <a:spcBef>
                <a:spcPct val="0"/>
              </a:spcBef>
            </a:pPr>
            <a:r>
              <a:rPr lang="it-IT" sz="2400" b="1" dirty="0">
                <a:solidFill>
                  <a:srgbClr val="C00000"/>
                </a:solidFill>
              </a:rPr>
              <a:t>I principali Enti competenti in materia di Sicurezza sismica</a:t>
            </a:r>
          </a:p>
        </p:txBody>
      </p:sp>
      <p:pic>
        <p:nvPicPr>
          <p:cNvPr id="27" name="Immagine 26">
            <a:extLst>
              <a:ext uri="{FF2B5EF4-FFF2-40B4-BE49-F238E27FC236}">
                <a16:creationId xmlns:a16="http://schemas.microsoft.com/office/drawing/2014/main" xmlns="" id="{1F889927-D7FB-47AE-B628-D45CD8205669}"/>
              </a:ext>
            </a:extLst>
          </p:cNvPr>
          <p:cNvPicPr>
            <a:picLocks noChangeAspect="1"/>
          </p:cNvPicPr>
          <p:nvPr/>
        </p:nvPicPr>
        <p:blipFill>
          <a:blip r:embed="rId9"/>
          <a:stretch>
            <a:fillRect/>
          </a:stretch>
        </p:blipFill>
        <p:spPr>
          <a:xfrm>
            <a:off x="9979159" y="177129"/>
            <a:ext cx="1146727" cy="1146727"/>
          </a:xfrm>
          <a:prstGeom prst="rect">
            <a:avLst/>
          </a:prstGeom>
        </p:spPr>
      </p:pic>
    </p:spTree>
    <p:extLst>
      <p:ext uri="{BB962C8B-B14F-4D97-AF65-F5344CB8AC3E}">
        <p14:creationId xmlns:p14="http://schemas.microsoft.com/office/powerpoint/2010/main" val="1545116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33974" y="2024546"/>
            <a:ext cx="10689431" cy="4110959"/>
          </a:xfrm>
        </p:spPr>
        <p:txBody>
          <a:bodyPr>
            <a:noAutofit/>
          </a:bodyPr>
          <a:lstStyle/>
          <a:p>
            <a:pPr>
              <a:lnSpc>
                <a:spcPct val="50000"/>
              </a:lnSpc>
            </a:pPr>
            <a:r>
              <a:rPr lang="it-IT" sz="1300" b="1" dirty="0"/>
              <a:t>Prof. Ing. Gaetano Manfredi</a:t>
            </a:r>
            <a:r>
              <a:rPr lang="it-IT" sz="1200" dirty="0"/>
              <a:t>	Presidente CRUI, Rettore Università di Napoli Federico, Ordinario Tecnica delle Costruzioni, Università di Napoli Federico II</a:t>
            </a:r>
          </a:p>
          <a:p>
            <a:pPr>
              <a:lnSpc>
                <a:spcPct val="50000"/>
              </a:lnSpc>
            </a:pPr>
            <a:endParaRPr lang="it-IT" sz="1200" dirty="0"/>
          </a:p>
          <a:p>
            <a:pPr>
              <a:lnSpc>
                <a:spcPct val="50000"/>
              </a:lnSpc>
            </a:pPr>
            <a:r>
              <a:rPr lang="it-IT" sz="1300" b="1" dirty="0"/>
              <a:t>Arch. Walter </a:t>
            </a:r>
            <a:r>
              <a:rPr lang="it-IT" sz="1300" b="1" dirty="0" err="1"/>
              <a:t>Baricchi</a:t>
            </a:r>
            <a:r>
              <a:rPr lang="it-IT" sz="1200" dirty="0"/>
              <a:t>		Consiglio Nazionale Architetti PPC</a:t>
            </a:r>
            <a:r>
              <a:rPr lang="it-IT" sz="1200" i="1" dirty="0"/>
              <a:t>, </a:t>
            </a:r>
            <a:r>
              <a:rPr lang="it-IT" sz="1200" dirty="0"/>
              <a:t>Coordinatore Dipartimento Cooperazione, Solidarietà e Protezione Civile CNAPPC</a:t>
            </a:r>
            <a:endParaRPr lang="it-IT" sz="1200" i="1" dirty="0"/>
          </a:p>
          <a:p>
            <a:pPr>
              <a:lnSpc>
                <a:spcPct val="50000"/>
              </a:lnSpc>
            </a:pPr>
            <a:r>
              <a:rPr lang="it-IT" sz="1300" b="1" dirty="0"/>
              <a:t>Ing. Giovanni Cardinale</a:t>
            </a:r>
            <a:r>
              <a:rPr lang="it-IT" sz="1200" dirty="0"/>
              <a:t>		Vice Presidente Consiglio Nazionale Ingegneri</a:t>
            </a:r>
            <a:endParaRPr lang="it-IT" sz="1200" i="1" dirty="0"/>
          </a:p>
          <a:p>
            <a:pPr>
              <a:lnSpc>
                <a:spcPct val="50000"/>
              </a:lnSpc>
            </a:pPr>
            <a:r>
              <a:rPr lang="it-IT" sz="1300" b="1" dirty="0"/>
              <a:t>Ing. Egidio Comodo	</a:t>
            </a:r>
            <a:r>
              <a:rPr lang="it-IT" sz="1200" dirty="0"/>
              <a:t>	Presidente della Fondazione </a:t>
            </a:r>
            <a:r>
              <a:rPr lang="it-IT" sz="1200" dirty="0" err="1"/>
              <a:t>Inarcassa</a:t>
            </a:r>
            <a:endParaRPr lang="it-IT" sz="1200" i="1" dirty="0"/>
          </a:p>
          <a:p>
            <a:pPr>
              <a:lnSpc>
                <a:spcPct val="50000"/>
              </a:lnSpc>
            </a:pPr>
            <a:r>
              <a:rPr lang="it-IT" sz="1300" b="1" dirty="0"/>
              <a:t>Prof. Ing. Edoardo Cosenza	</a:t>
            </a:r>
            <a:r>
              <a:rPr lang="it-IT" sz="1200" dirty="0"/>
              <a:t>Ordinario Tecnica delle Costruzioni, </a:t>
            </a:r>
            <a:r>
              <a:rPr lang="it-IT" sz="1200" dirty="0" err="1"/>
              <a:t>Univ</a:t>
            </a:r>
            <a:r>
              <a:rPr lang="it-IT" sz="1200" dirty="0"/>
              <a:t>. di Napoli Federico II</a:t>
            </a:r>
            <a:r>
              <a:rPr lang="it-IT" sz="1200" i="1" dirty="0"/>
              <a:t>, </a:t>
            </a:r>
          </a:p>
          <a:p>
            <a:pPr>
              <a:lnSpc>
                <a:spcPct val="50000"/>
              </a:lnSpc>
            </a:pPr>
            <a:r>
              <a:rPr lang="it-IT" sz="1200" dirty="0"/>
              <a:t>                                                                            Relatore Linee Guida (DM 28/2/17) presso Consiglio Superiore Lavori Pubblici</a:t>
            </a:r>
          </a:p>
          <a:p>
            <a:pPr>
              <a:lnSpc>
                <a:spcPct val="50000"/>
              </a:lnSpc>
            </a:pPr>
            <a:r>
              <a:rPr lang="it-IT" sz="1300" b="1" dirty="0"/>
              <a:t>Prof. Ing. Mauro Dolce</a:t>
            </a:r>
            <a:r>
              <a:rPr lang="it-IT" sz="1200" b="1" dirty="0"/>
              <a:t>	</a:t>
            </a:r>
            <a:r>
              <a:rPr lang="it-IT" sz="1200" dirty="0"/>
              <a:t>	Direttore Generale Dipartimento Protezione Civile</a:t>
            </a:r>
            <a:r>
              <a:rPr lang="it-IT" sz="1200" i="1" dirty="0"/>
              <a:t>, </a:t>
            </a:r>
            <a:r>
              <a:rPr lang="it-IT" sz="1200" dirty="0"/>
              <a:t>Ordinario di Tecnica delle Costruzioni, </a:t>
            </a:r>
            <a:r>
              <a:rPr lang="it-IT" sz="1200" dirty="0" err="1"/>
              <a:t>Univ</a:t>
            </a:r>
            <a:r>
              <a:rPr lang="it-IT" sz="1200" dirty="0"/>
              <a:t> di Napoli Federico II</a:t>
            </a:r>
            <a:endParaRPr lang="it-IT" sz="1200" i="1" dirty="0"/>
          </a:p>
          <a:p>
            <a:pPr>
              <a:lnSpc>
                <a:spcPct val="50000"/>
              </a:lnSpc>
            </a:pPr>
            <a:r>
              <a:rPr lang="it-IT" sz="1300" b="1" dirty="0"/>
              <a:t>Prof. Ing. Guido </a:t>
            </a:r>
            <a:r>
              <a:rPr lang="it-IT" sz="1300" b="1" dirty="0" err="1"/>
              <a:t>Magenes</a:t>
            </a:r>
            <a:r>
              <a:rPr lang="it-IT" sz="1200" b="1" dirty="0"/>
              <a:t>	</a:t>
            </a:r>
            <a:r>
              <a:rPr lang="it-IT" sz="1200" dirty="0"/>
              <a:t>	Ordinario Tecnica delle Costruzioni, </a:t>
            </a:r>
            <a:r>
              <a:rPr lang="it-IT" sz="1200" dirty="0" err="1"/>
              <a:t>Univ</a:t>
            </a:r>
            <a:r>
              <a:rPr lang="it-IT" sz="1200" dirty="0"/>
              <a:t>. di Pavia</a:t>
            </a:r>
            <a:r>
              <a:rPr lang="it-IT" sz="1200" i="1" dirty="0"/>
              <a:t>, </a:t>
            </a:r>
            <a:r>
              <a:rPr lang="it-IT" sz="1200" dirty="0"/>
              <a:t>Coordinatore sezione Murature di EUCENTRE</a:t>
            </a:r>
          </a:p>
          <a:p>
            <a:pPr>
              <a:lnSpc>
                <a:spcPct val="50000"/>
              </a:lnSpc>
            </a:pPr>
            <a:r>
              <a:rPr lang="it-IT" sz="1300" b="1" dirty="0"/>
              <a:t>Ing. Massimo Mariani</a:t>
            </a:r>
            <a:r>
              <a:rPr lang="it-IT" sz="1200" b="1" dirty="0"/>
              <a:t>	</a:t>
            </a:r>
            <a:r>
              <a:rPr lang="it-IT" sz="1200" dirty="0"/>
              <a:t>	Consiglio Nazionale Ingegneri</a:t>
            </a:r>
            <a:r>
              <a:rPr lang="it-IT" sz="1200" i="1" dirty="0"/>
              <a:t>, </a:t>
            </a:r>
            <a:r>
              <a:rPr lang="it-IT" sz="1200" dirty="0"/>
              <a:t>Referente per il consolidamento strutturale degli edifici</a:t>
            </a:r>
            <a:endParaRPr lang="it-IT" sz="1200" i="1" dirty="0"/>
          </a:p>
          <a:p>
            <a:pPr>
              <a:lnSpc>
                <a:spcPct val="50000"/>
              </a:lnSpc>
            </a:pPr>
            <a:r>
              <a:rPr lang="it-IT" sz="1300" b="1" dirty="0"/>
              <a:t>Prof. Ing. Angelo Masi   </a:t>
            </a:r>
            <a:r>
              <a:rPr lang="it-IT" sz="1200" dirty="0"/>
              <a:t>		Ordinario Tecnica delle Costruzioni, Università di Basilicata</a:t>
            </a:r>
            <a:r>
              <a:rPr lang="it-IT" sz="1200" i="1" dirty="0"/>
              <a:t>, </a:t>
            </a:r>
            <a:r>
              <a:rPr lang="it-IT" sz="1200" dirty="0"/>
              <a:t>Consiglio Direttivo </a:t>
            </a:r>
            <a:r>
              <a:rPr lang="it-IT" sz="1200" dirty="0" err="1"/>
              <a:t>ReLUIS</a:t>
            </a:r>
            <a:endParaRPr lang="it-IT" sz="1200" i="1" dirty="0"/>
          </a:p>
          <a:p>
            <a:pPr>
              <a:lnSpc>
                <a:spcPct val="50000"/>
              </a:lnSpc>
            </a:pPr>
            <a:r>
              <a:rPr lang="it-IT" sz="1300" b="1" dirty="0"/>
              <a:t>Arch. Fabrizio Pistolesi</a:t>
            </a:r>
            <a:r>
              <a:rPr lang="it-IT" sz="1200" dirty="0"/>
              <a:t>		Consiglio Nazionale Architetti PPC</a:t>
            </a:r>
            <a:endParaRPr lang="it-IT" sz="1200" i="1" dirty="0"/>
          </a:p>
          <a:p>
            <a:pPr>
              <a:lnSpc>
                <a:spcPct val="50000"/>
              </a:lnSpc>
            </a:pPr>
            <a:r>
              <a:rPr lang="it-IT" sz="1300" b="1" dirty="0"/>
              <a:t>Prof. Ing. Andrea </a:t>
            </a:r>
            <a:r>
              <a:rPr lang="it-IT" sz="1300" b="1" dirty="0" err="1"/>
              <a:t>Prota</a:t>
            </a:r>
            <a:r>
              <a:rPr lang="it-IT" sz="1300" b="1" dirty="0"/>
              <a:t> 	</a:t>
            </a:r>
            <a:r>
              <a:rPr lang="it-IT" sz="1200" dirty="0"/>
              <a:t>	Ordinario Tecnica delle Costruzioni Università di Napoli Federico II</a:t>
            </a:r>
            <a:endParaRPr lang="it-IT" sz="1200" i="1" dirty="0"/>
          </a:p>
          <a:p>
            <a:pPr>
              <a:lnSpc>
                <a:spcPct val="50000"/>
              </a:lnSpc>
            </a:pPr>
            <a:r>
              <a:rPr lang="it-IT" sz="1300" b="1" dirty="0"/>
              <a:t>Ing. Massimo Sessa</a:t>
            </a:r>
            <a:r>
              <a:rPr lang="it-IT" sz="1200" dirty="0"/>
              <a:t>		Presidente Consiglio Superiore dei Lavori Pubblici</a:t>
            </a:r>
            <a:endParaRPr lang="it-IT" sz="1200" i="1" dirty="0"/>
          </a:p>
          <a:p>
            <a:pPr>
              <a:lnSpc>
                <a:spcPct val="50000"/>
              </a:lnSpc>
            </a:pPr>
            <a:r>
              <a:rPr lang="it-IT" sz="1300" b="1" dirty="0"/>
              <a:t>Ing. Gaetano Vinci</a:t>
            </a:r>
            <a:r>
              <a:rPr lang="it-IT" sz="1200" dirty="0"/>
              <a:t>		Consigliere di Amministrazione Fondazione </a:t>
            </a:r>
            <a:r>
              <a:rPr lang="it-IT" sz="1200" dirty="0" err="1"/>
              <a:t>Inarcassa</a:t>
            </a:r>
            <a:r>
              <a:rPr lang="it-IT" sz="1200" dirty="0"/>
              <a:t> - Segretario del Comitato</a:t>
            </a:r>
            <a:endParaRPr lang="it-IT" sz="1200" i="1" dirty="0"/>
          </a:p>
        </p:txBody>
      </p:sp>
      <p:sp>
        <p:nvSpPr>
          <p:cNvPr id="8" name="Segnaposto numero diapositiva 7"/>
          <p:cNvSpPr>
            <a:spLocks noGrp="1"/>
          </p:cNvSpPr>
          <p:nvPr>
            <p:ph type="sldNum" sz="quarter" idx="12"/>
          </p:nvPr>
        </p:nvSpPr>
        <p:spPr/>
        <p:txBody>
          <a:bodyPr/>
          <a:lstStyle/>
          <a:p>
            <a:fld id="{6113E31D-E2AB-40D1-8B51-AFA5AFEF393A}" type="slidenum">
              <a:rPr lang="en-US" smtClean="0"/>
              <a:pPr/>
              <a:t>7</a:t>
            </a:fld>
            <a:endParaRPr lang="en-US" dirty="0"/>
          </a:p>
        </p:txBody>
      </p:sp>
      <p:pic>
        <p:nvPicPr>
          <p:cNvPr id="18" name="Immagine 17"/>
          <p:cNvPicPr>
            <a:picLocks noChangeAspect="1"/>
          </p:cNvPicPr>
          <p:nvPr/>
        </p:nvPicPr>
        <p:blipFill>
          <a:blip r:embed="rId2"/>
          <a:stretch>
            <a:fillRect/>
          </a:stretch>
        </p:blipFill>
        <p:spPr>
          <a:xfrm rot="16200000">
            <a:off x="-2853532" y="2853531"/>
            <a:ext cx="6329363" cy="622300"/>
          </a:xfrm>
          <a:prstGeom prst="rect">
            <a:avLst/>
          </a:prstGeom>
        </p:spPr>
      </p:pic>
      <p:sp>
        <p:nvSpPr>
          <p:cNvPr id="20"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21" name="Titolo 1"/>
          <p:cNvSpPr txBox="1">
            <a:spLocks/>
          </p:cNvSpPr>
          <p:nvPr/>
        </p:nvSpPr>
        <p:spPr>
          <a:xfrm>
            <a:off x="1097278" y="553032"/>
            <a:ext cx="7411721"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Comitato Scientifico</a:t>
            </a:r>
          </a:p>
        </p:txBody>
      </p:sp>
      <p:sp>
        <p:nvSpPr>
          <p:cNvPr id="22" name="Rettangolo 21"/>
          <p:cNvSpPr/>
          <p:nvPr/>
        </p:nvSpPr>
        <p:spPr>
          <a:xfrm>
            <a:off x="1133974" y="1187571"/>
            <a:ext cx="3410806" cy="535531"/>
          </a:xfrm>
          <a:prstGeom prst="rect">
            <a:avLst/>
          </a:prstGeom>
        </p:spPr>
        <p:txBody>
          <a:bodyPr wrap="none">
            <a:noAutofit/>
          </a:bodyPr>
          <a:lstStyle/>
          <a:p>
            <a:pPr algn="just">
              <a:lnSpc>
                <a:spcPct val="120000"/>
              </a:lnSpc>
              <a:spcBef>
                <a:spcPct val="0"/>
              </a:spcBef>
            </a:pPr>
            <a:r>
              <a:rPr lang="it-IT" sz="2400" b="1" dirty="0">
                <a:solidFill>
                  <a:srgbClr val="C00000"/>
                </a:solidFill>
              </a:rPr>
              <a:t>I principali Enti competenti in materia di Sicurezza sismica</a:t>
            </a:r>
          </a:p>
        </p:txBody>
      </p:sp>
      <p:pic>
        <p:nvPicPr>
          <p:cNvPr id="27" name="Immagine 26">
            <a:extLst>
              <a:ext uri="{FF2B5EF4-FFF2-40B4-BE49-F238E27FC236}">
                <a16:creationId xmlns:a16="http://schemas.microsoft.com/office/drawing/2014/main" xmlns="" id="{1F889927-D7FB-47AE-B628-D45CD8205669}"/>
              </a:ext>
            </a:extLst>
          </p:cNvPr>
          <p:cNvPicPr>
            <a:picLocks noChangeAspect="1"/>
          </p:cNvPicPr>
          <p:nvPr/>
        </p:nvPicPr>
        <p:blipFill>
          <a:blip r:embed="rId3"/>
          <a:stretch>
            <a:fillRect/>
          </a:stretch>
        </p:blipFill>
        <p:spPr>
          <a:xfrm>
            <a:off x="9979159" y="177129"/>
            <a:ext cx="1146727" cy="1146727"/>
          </a:xfrm>
          <a:prstGeom prst="rect">
            <a:avLst/>
          </a:prstGeom>
        </p:spPr>
      </p:pic>
      <p:sp>
        <p:nvSpPr>
          <p:cNvPr id="2" name="Rettangolo 1"/>
          <p:cNvSpPr/>
          <p:nvPr/>
        </p:nvSpPr>
        <p:spPr>
          <a:xfrm>
            <a:off x="1133974" y="1778325"/>
            <a:ext cx="837089" cy="246221"/>
          </a:xfrm>
          <a:prstGeom prst="rect">
            <a:avLst/>
          </a:prstGeom>
        </p:spPr>
        <p:txBody>
          <a:bodyPr wrap="none">
            <a:spAutoFit/>
          </a:bodyPr>
          <a:lstStyle/>
          <a:p>
            <a:r>
              <a:rPr lang="it-IT" sz="1000" b="1" dirty="0">
                <a:solidFill>
                  <a:srgbClr val="C00000"/>
                </a:solidFill>
              </a:rPr>
              <a:t>PRESIDENTE</a:t>
            </a:r>
          </a:p>
        </p:txBody>
      </p:sp>
      <p:sp>
        <p:nvSpPr>
          <p:cNvPr id="23" name="Rettangolo 22"/>
          <p:cNvSpPr/>
          <p:nvPr/>
        </p:nvSpPr>
        <p:spPr>
          <a:xfrm>
            <a:off x="1133974" y="2270767"/>
            <a:ext cx="936475" cy="246221"/>
          </a:xfrm>
          <a:prstGeom prst="rect">
            <a:avLst/>
          </a:prstGeom>
        </p:spPr>
        <p:txBody>
          <a:bodyPr wrap="none">
            <a:spAutoFit/>
          </a:bodyPr>
          <a:lstStyle/>
          <a:p>
            <a:r>
              <a:rPr lang="it-IT" sz="1000" b="1" dirty="0">
                <a:solidFill>
                  <a:srgbClr val="C00000"/>
                </a:solidFill>
              </a:rPr>
              <a:t>COMPONENTI</a:t>
            </a:r>
          </a:p>
        </p:txBody>
      </p:sp>
    </p:spTree>
    <p:extLst>
      <p:ext uri="{BB962C8B-B14F-4D97-AF65-F5344CB8AC3E}">
        <p14:creationId xmlns:p14="http://schemas.microsoft.com/office/powerpoint/2010/main" val="1788286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numero diapositiva 12"/>
          <p:cNvSpPr>
            <a:spLocks noGrp="1"/>
          </p:cNvSpPr>
          <p:nvPr>
            <p:ph type="sldNum" sz="quarter" idx="12"/>
          </p:nvPr>
        </p:nvSpPr>
        <p:spPr/>
        <p:txBody>
          <a:bodyPr/>
          <a:lstStyle/>
          <a:p>
            <a:fld id="{6113E31D-E2AB-40D1-8B51-AFA5AFEF393A}" type="slidenum">
              <a:rPr lang="en-US" smtClean="0"/>
              <a:t>8</a:t>
            </a:fld>
            <a:endParaRPr lang="en-US" dirty="0"/>
          </a:p>
        </p:txBody>
      </p:sp>
      <p:sp>
        <p:nvSpPr>
          <p:cNvPr id="5" name="CasellaDiTesto 4"/>
          <p:cNvSpPr txBox="1"/>
          <p:nvPr/>
        </p:nvSpPr>
        <p:spPr>
          <a:xfrm>
            <a:off x="1836404" y="2248239"/>
            <a:ext cx="9224683" cy="2616101"/>
          </a:xfrm>
          <a:prstGeom prst="rect">
            <a:avLst/>
          </a:prstGeom>
          <a:noFill/>
        </p:spPr>
        <p:txBody>
          <a:bodyPr wrap="square" rtlCol="0">
            <a:spAutoFit/>
          </a:bodyPr>
          <a:lstStyle/>
          <a:p>
            <a:pPr>
              <a:lnSpc>
                <a:spcPct val="120000"/>
              </a:lnSpc>
              <a:spcBef>
                <a:spcPct val="0"/>
              </a:spcBef>
            </a:pPr>
            <a:r>
              <a:rPr lang="it-IT" sz="2000" dirty="0">
                <a:solidFill>
                  <a:schemeClr val="tx1">
                    <a:lumMod val="75000"/>
                    <a:lumOff val="25000"/>
                  </a:schemeClr>
                </a:solidFill>
              </a:rPr>
              <a:t>Promuovere la cultura della Sicurezza sismica informando adeguatamente e correttamente il Cittadino sul tema del rischio sismico</a:t>
            </a:r>
          </a:p>
          <a:p>
            <a:pPr>
              <a:lnSpc>
                <a:spcPct val="120000"/>
              </a:lnSpc>
              <a:spcBef>
                <a:spcPct val="0"/>
              </a:spcBef>
            </a:pPr>
            <a:r>
              <a:rPr lang="it-IT" sz="2000" dirty="0">
                <a:solidFill>
                  <a:schemeClr val="tx1">
                    <a:lumMod val="75000"/>
                    <a:lumOff val="25000"/>
                  </a:schemeClr>
                </a:solidFill>
              </a:rPr>
              <a:t>Accrescere l'immagine e promuovere il ruolo sociale dell’Architetto e dell’Ingegnere </a:t>
            </a:r>
          </a:p>
          <a:p>
            <a:pPr>
              <a:lnSpc>
                <a:spcPct val="120000"/>
              </a:lnSpc>
              <a:spcBef>
                <a:spcPct val="0"/>
              </a:spcBef>
            </a:pPr>
            <a:r>
              <a:rPr lang="it-IT" sz="2000" dirty="0">
                <a:solidFill>
                  <a:schemeClr val="tx1">
                    <a:lumMod val="75000"/>
                    <a:lumOff val="25000"/>
                  </a:schemeClr>
                </a:solidFill>
              </a:rPr>
              <a:t>Promuovere un concreto miglioramento delle condizioni di sicurezza sul patrimonio immobiliare del Paese</a:t>
            </a:r>
          </a:p>
          <a:p>
            <a:pPr>
              <a:lnSpc>
                <a:spcPct val="120000"/>
              </a:lnSpc>
              <a:spcBef>
                <a:spcPct val="0"/>
              </a:spcBef>
            </a:pPr>
            <a:r>
              <a:rPr lang="it-IT" sz="2000" dirty="0">
                <a:solidFill>
                  <a:schemeClr val="tx1">
                    <a:lumMod val="75000"/>
                    <a:lumOff val="25000"/>
                  </a:schemeClr>
                </a:solidFill>
              </a:rPr>
              <a:t>Informare il Cittadino sulle opportunità offerte dal Sisma Bonus</a:t>
            </a:r>
          </a:p>
          <a:p>
            <a:endParaRPr lang="it-IT" sz="2000" dirty="0">
              <a:solidFill>
                <a:schemeClr val="tx1">
                  <a:lumMod val="75000"/>
                  <a:lumOff val="25000"/>
                </a:schemeClr>
              </a:solidFill>
            </a:endParaRPr>
          </a:p>
        </p:txBody>
      </p:sp>
      <p:sp>
        <p:nvSpPr>
          <p:cNvPr id="6" name="Ovale 5"/>
          <p:cNvSpPr/>
          <p:nvPr/>
        </p:nvSpPr>
        <p:spPr>
          <a:xfrm>
            <a:off x="1506771" y="2426482"/>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1" name="Ovale 10"/>
          <p:cNvSpPr/>
          <p:nvPr/>
        </p:nvSpPr>
        <p:spPr>
          <a:xfrm>
            <a:off x="1502558" y="3587871"/>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2" name="Ovale 11"/>
          <p:cNvSpPr/>
          <p:nvPr/>
        </p:nvSpPr>
        <p:spPr>
          <a:xfrm>
            <a:off x="1505972" y="4282294"/>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sp>
        <p:nvSpPr>
          <p:cNvPr id="14" name="Ovale 13">
            <a:extLst>
              <a:ext uri="{FF2B5EF4-FFF2-40B4-BE49-F238E27FC236}">
                <a16:creationId xmlns:a16="http://schemas.microsoft.com/office/drawing/2014/main" xmlns="" id="{0D8D3498-7632-4CA2-96EC-AF38C2C509EE}"/>
              </a:ext>
            </a:extLst>
          </p:cNvPr>
          <p:cNvSpPr/>
          <p:nvPr/>
        </p:nvSpPr>
        <p:spPr>
          <a:xfrm>
            <a:off x="1507204" y="3184451"/>
            <a:ext cx="105697" cy="1075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it-IT"/>
          </a:p>
        </p:txBody>
      </p:sp>
      <p:pic>
        <p:nvPicPr>
          <p:cNvPr id="16" name="Immagine 15"/>
          <p:cNvPicPr>
            <a:picLocks noChangeAspect="1"/>
          </p:cNvPicPr>
          <p:nvPr/>
        </p:nvPicPr>
        <p:blipFill>
          <a:blip r:embed="rId2"/>
          <a:stretch>
            <a:fillRect/>
          </a:stretch>
        </p:blipFill>
        <p:spPr>
          <a:xfrm rot="16200000">
            <a:off x="-2853532" y="2853531"/>
            <a:ext cx="6329363" cy="622300"/>
          </a:xfrm>
          <a:prstGeom prst="rect">
            <a:avLst/>
          </a:prstGeom>
        </p:spPr>
      </p:pic>
      <p:sp>
        <p:nvSpPr>
          <p:cNvPr id="19" name="Segnaposto piè di pagina 8"/>
          <p:cNvSpPr>
            <a:spLocks noGrp="1"/>
          </p:cNvSpPr>
          <p:nvPr>
            <p:ph type="ftr" sz="quarter" idx="11"/>
          </p:nvPr>
        </p:nvSpPr>
        <p:spPr>
          <a:xfrm>
            <a:off x="311149" y="6436950"/>
            <a:ext cx="4822804" cy="365125"/>
          </a:xfrm>
        </p:spPr>
        <p:txBody>
          <a:bodyPr/>
          <a:lstStyle/>
          <a:p>
            <a:pPr algn="l"/>
            <a:r>
              <a:rPr lang="it-IT" sz="1200"/>
              <a:t>GIORNATA NAZIONALE DELLA PREVENZIONE SISMICA</a:t>
            </a:r>
          </a:p>
        </p:txBody>
      </p:sp>
      <p:sp>
        <p:nvSpPr>
          <p:cNvPr id="17" name="Titolo 1"/>
          <p:cNvSpPr txBox="1">
            <a:spLocks/>
          </p:cNvSpPr>
          <p:nvPr/>
        </p:nvSpPr>
        <p:spPr>
          <a:xfrm>
            <a:off x="1097278" y="553032"/>
            <a:ext cx="7411721" cy="937079"/>
          </a:xfrm>
          <a:prstGeom prst="rect">
            <a:avLst/>
          </a:prstGeom>
        </p:spPr>
        <p:txBody>
          <a:bodyPr vert="horz" lIns="91440" tIns="45720" rIns="91440" bIns="45720" rtlCol="0" anchor="ctr" anchorCtr="0">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it-IT" sz="4000" dirty="0">
                <a:solidFill>
                  <a:srgbClr val="C00000"/>
                </a:solidFill>
              </a:rPr>
              <a:t>Obiettivi</a:t>
            </a:r>
          </a:p>
        </p:txBody>
      </p:sp>
      <p:sp>
        <p:nvSpPr>
          <p:cNvPr id="18" name="Rettangolo 17"/>
          <p:cNvSpPr/>
          <p:nvPr/>
        </p:nvSpPr>
        <p:spPr>
          <a:xfrm>
            <a:off x="1133974" y="1187571"/>
            <a:ext cx="7298826" cy="535531"/>
          </a:xfrm>
          <a:prstGeom prst="rect">
            <a:avLst/>
          </a:prstGeom>
        </p:spPr>
        <p:txBody>
          <a:bodyPr wrap="none">
            <a:noAutofit/>
          </a:bodyPr>
          <a:lstStyle/>
          <a:p>
            <a:pPr algn="just">
              <a:lnSpc>
                <a:spcPct val="120000"/>
              </a:lnSpc>
              <a:spcBef>
                <a:spcPct val="0"/>
              </a:spcBef>
            </a:pPr>
            <a:r>
              <a:rPr lang="it-IT" sz="2400" b="1" dirty="0">
                <a:solidFill>
                  <a:srgbClr val="C00000"/>
                </a:solidFill>
              </a:rPr>
              <a:t>Promuovere nel Paese una nuova cultura della Sicurezza sismica</a:t>
            </a:r>
          </a:p>
        </p:txBody>
      </p:sp>
      <p:pic>
        <p:nvPicPr>
          <p:cNvPr id="20" name="Immagine 19">
            <a:extLst>
              <a:ext uri="{FF2B5EF4-FFF2-40B4-BE49-F238E27FC236}">
                <a16:creationId xmlns:a16="http://schemas.microsoft.com/office/drawing/2014/main" xmlns="" id="{1F889927-D7FB-47AE-B628-D45CD8205669}"/>
              </a:ext>
            </a:extLst>
          </p:cNvPr>
          <p:cNvPicPr>
            <a:picLocks noChangeAspect="1"/>
          </p:cNvPicPr>
          <p:nvPr/>
        </p:nvPicPr>
        <p:blipFill>
          <a:blip r:embed="rId3"/>
          <a:stretch>
            <a:fillRect/>
          </a:stretch>
        </p:blipFill>
        <p:spPr>
          <a:xfrm>
            <a:off x="9979159" y="177129"/>
            <a:ext cx="1146727" cy="1146727"/>
          </a:xfrm>
          <a:prstGeom prst="rect">
            <a:avLst/>
          </a:prstGeom>
        </p:spPr>
      </p:pic>
    </p:spTree>
    <p:extLst>
      <p:ext uri="{BB962C8B-B14F-4D97-AF65-F5344CB8AC3E}">
        <p14:creationId xmlns:p14="http://schemas.microsoft.com/office/powerpoint/2010/main" val="819933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FAB73BC-B049-4115-A692-8D63A059BFB8}" type="slidenum">
              <a:rPr lang="en-US" smtClean="0"/>
              <a:pPr/>
              <a:t>9</a:t>
            </a:fld>
            <a:endParaRPr lang="en-US" dirty="0"/>
          </a:p>
        </p:txBody>
      </p:sp>
      <p:sp>
        <p:nvSpPr>
          <p:cNvPr id="8" name="Titolo 1"/>
          <p:cNvSpPr>
            <a:spLocks noGrp="1"/>
          </p:cNvSpPr>
          <p:nvPr>
            <p:ph type="title"/>
          </p:nvPr>
        </p:nvSpPr>
        <p:spPr>
          <a:xfrm>
            <a:off x="1097279" y="553032"/>
            <a:ext cx="7047654" cy="937079"/>
          </a:xfrm>
        </p:spPr>
        <p:txBody>
          <a:bodyPr anchor="ctr" anchorCtr="0">
            <a:normAutofit/>
          </a:bodyPr>
          <a:lstStyle/>
          <a:p>
            <a:r>
              <a:rPr lang="it-IT" sz="4000" dirty="0">
                <a:solidFill>
                  <a:srgbClr val="C00000"/>
                </a:solidFill>
              </a:rPr>
              <a:t>Loghi &amp; </a:t>
            </a:r>
            <a:r>
              <a:rPr lang="it-IT" sz="4000" dirty="0" err="1">
                <a:solidFill>
                  <a:srgbClr val="C00000"/>
                </a:solidFill>
              </a:rPr>
              <a:t>Claim</a:t>
            </a:r>
            <a:endParaRPr lang="it-IT" sz="4000" dirty="0">
              <a:solidFill>
                <a:srgbClr val="C00000"/>
              </a:solidFill>
            </a:endParaRPr>
          </a:p>
        </p:txBody>
      </p:sp>
      <p:sp>
        <p:nvSpPr>
          <p:cNvPr id="9" name="Rettangolo 8"/>
          <p:cNvSpPr/>
          <p:nvPr/>
        </p:nvSpPr>
        <p:spPr>
          <a:xfrm>
            <a:off x="1133974" y="1187571"/>
            <a:ext cx="4149226" cy="535531"/>
          </a:xfrm>
          <a:prstGeom prst="rect">
            <a:avLst/>
          </a:prstGeom>
        </p:spPr>
        <p:txBody>
          <a:bodyPr wrap="none">
            <a:noAutofit/>
          </a:bodyPr>
          <a:lstStyle/>
          <a:p>
            <a:pPr algn="just">
              <a:lnSpc>
                <a:spcPct val="120000"/>
              </a:lnSpc>
              <a:spcBef>
                <a:spcPct val="0"/>
              </a:spcBef>
            </a:pPr>
            <a:r>
              <a:rPr lang="it-IT" sz="2400" b="1" dirty="0">
                <a:solidFill>
                  <a:srgbClr val="C00000"/>
                </a:solidFill>
              </a:rPr>
              <a:t>La Responsabilità di conoscere e di fare</a:t>
            </a:r>
          </a:p>
        </p:txBody>
      </p:sp>
      <p:pic>
        <p:nvPicPr>
          <p:cNvPr id="18" name="Immagine 17">
            <a:extLst>
              <a:ext uri="{FF2B5EF4-FFF2-40B4-BE49-F238E27FC236}">
                <a16:creationId xmlns:a16="http://schemas.microsoft.com/office/drawing/2014/main" xmlns="" id="{B9A2A872-684F-4E81-A136-D1A3550DE12D}"/>
              </a:ext>
            </a:extLst>
          </p:cNvPr>
          <p:cNvPicPr>
            <a:picLocks noChangeAspect="1"/>
          </p:cNvPicPr>
          <p:nvPr/>
        </p:nvPicPr>
        <p:blipFill>
          <a:blip r:embed="rId2"/>
          <a:stretch>
            <a:fillRect/>
          </a:stretch>
        </p:blipFill>
        <p:spPr>
          <a:xfrm>
            <a:off x="1838325" y="2357641"/>
            <a:ext cx="2565654" cy="2565654"/>
          </a:xfrm>
          <a:prstGeom prst="rect">
            <a:avLst/>
          </a:prstGeom>
        </p:spPr>
      </p:pic>
      <p:pic>
        <p:nvPicPr>
          <p:cNvPr id="4" name="Immagine 3">
            <a:extLst>
              <a:ext uri="{FF2B5EF4-FFF2-40B4-BE49-F238E27FC236}">
                <a16:creationId xmlns:a16="http://schemas.microsoft.com/office/drawing/2014/main" xmlns="" id="{39477EFB-63AA-4BC7-B143-AE6581B920BF}"/>
              </a:ext>
            </a:extLst>
          </p:cNvPr>
          <p:cNvPicPr>
            <a:picLocks noChangeAspect="1"/>
          </p:cNvPicPr>
          <p:nvPr/>
        </p:nvPicPr>
        <p:blipFill>
          <a:blip r:embed="rId3"/>
          <a:stretch>
            <a:fillRect/>
          </a:stretch>
        </p:blipFill>
        <p:spPr>
          <a:xfrm>
            <a:off x="6509765" y="2109215"/>
            <a:ext cx="3958209" cy="3958209"/>
          </a:xfrm>
          <a:prstGeom prst="rect">
            <a:avLst/>
          </a:prstGeom>
        </p:spPr>
      </p:pic>
    </p:spTree>
    <p:extLst>
      <p:ext uri="{BB962C8B-B14F-4D97-AF65-F5344CB8AC3E}">
        <p14:creationId xmlns:p14="http://schemas.microsoft.com/office/powerpoint/2010/main" val="1500191078"/>
      </p:ext>
    </p:extLst>
  </p:cSld>
  <p:clrMapOvr>
    <a:masterClrMapping/>
  </p:clrMapOvr>
</p:sld>
</file>

<file path=ppt/theme/theme1.xml><?xml version="1.0" encoding="utf-8"?>
<a:theme xmlns:a="http://schemas.openxmlformats.org/drawingml/2006/main" name="Retrospettivo">
  <a:themeElements>
    <a:clrScheme name="Impostazioni personalizzate 8">
      <a:dk1>
        <a:srgbClr val="000000"/>
      </a:dk1>
      <a:lt1>
        <a:srgbClr val="FFFFFF"/>
      </a:lt1>
      <a:dk2>
        <a:srgbClr val="637052"/>
      </a:dk2>
      <a:lt2>
        <a:srgbClr val="CCDDEA"/>
      </a:lt2>
      <a:accent1>
        <a:srgbClr val="E48312"/>
      </a:accent1>
      <a:accent2>
        <a:srgbClr val="B72D1A"/>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38214</TotalTime>
  <Words>3383</Words>
  <Application>Microsoft Office PowerPoint</Application>
  <PresentationFormat>Personalizzato</PresentationFormat>
  <Paragraphs>547</Paragraphs>
  <Slides>51</Slides>
  <Notes>2</Notes>
  <HiddenSlides>0</HiddenSlides>
  <MMClips>0</MMClips>
  <ScaleCrop>false</ScaleCrop>
  <HeadingPairs>
    <vt:vector size="4" baseType="variant">
      <vt:variant>
        <vt:lpstr>Tema</vt:lpstr>
      </vt:variant>
      <vt:variant>
        <vt:i4>1</vt:i4>
      </vt:variant>
      <vt:variant>
        <vt:lpstr>Titoli diapositive</vt:lpstr>
      </vt:variant>
      <vt:variant>
        <vt:i4>51</vt:i4>
      </vt:variant>
    </vt:vector>
  </HeadingPairs>
  <TitlesOfParts>
    <vt:vector size="52" baseType="lpstr">
      <vt:lpstr>Retrospettivo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Loghi &amp; Claim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Diamoci una Scossa!</vt:lpstr>
      <vt:lpstr>Diamoci una Scossa!</vt:lpstr>
      <vt:lpstr>Diamoci una Scossa!</vt:lpstr>
      <vt:lpstr>Come partecipa il Cittadino</vt:lpstr>
      <vt:lpstr>Partecipazione del Professionista</vt:lpstr>
      <vt:lpstr>Partecipazione del Professionista</vt:lpstr>
      <vt:lpstr>Presentazione standard di PowerPoint</vt:lpstr>
      <vt:lpstr>Natura partecipazione Professionista</vt:lpstr>
      <vt:lpstr>Aspetti legali Visita informativa</vt:lpstr>
      <vt:lpstr>Aspetti legali Visita informativa</vt:lpstr>
      <vt:lpstr>Modalità di assegnazione visite</vt:lpstr>
      <vt:lpstr>Come viene fissata una visita</vt:lpstr>
      <vt:lpstr>Come viene fissata una visita</vt:lpstr>
      <vt:lpstr>Svolgimento della visita informativa </vt:lpstr>
      <vt:lpstr>Svolgimento della visita informativa </vt:lpstr>
      <vt:lpstr>Software Visita tecnica</vt:lpstr>
      <vt:lpstr>Output Software</vt:lpstr>
      <vt:lpstr>Output Software</vt:lpstr>
      <vt:lpstr>Presentazione standard di PowerPoint</vt:lpstr>
      <vt:lpstr>Presentazione standard di PowerPoint</vt:lpstr>
      <vt:lpstr>Portale della Prevenzione Sismica</vt:lpstr>
      <vt:lpstr>Presentazione standard di PowerPoint</vt:lpstr>
      <vt:lpstr>Portale della Prevenzione Sismica</vt:lpstr>
      <vt:lpstr>Portale della Prevenzione Sismica</vt:lpstr>
      <vt:lpstr>Portale della Prevenzione Sismica</vt:lpstr>
      <vt:lpstr>Portale della Prevenzione Sismica</vt:lpstr>
      <vt:lpstr>Portale della Prevenzione Sismica</vt:lpstr>
      <vt:lpstr>Portale della Prevenzione Sismica</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giulio d'ari</dc:creator>
  <cp:lastModifiedBy>Docente</cp:lastModifiedBy>
  <cp:revision>689</cp:revision>
  <cp:lastPrinted>2018-07-15T18:38:58Z</cp:lastPrinted>
  <dcterms:created xsi:type="dcterms:W3CDTF">2017-09-20T15:53:44Z</dcterms:created>
  <dcterms:modified xsi:type="dcterms:W3CDTF">2018-08-03T14:52:18Z</dcterms:modified>
</cp:coreProperties>
</file>